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  <p:sldMasterId id="2147483674" r:id="rId3"/>
    <p:sldMasterId id="2147483684" r:id="rId4"/>
    <p:sldMasterId id="2147483708" r:id="rId5"/>
    <p:sldMasterId id="2147483732" r:id="rId6"/>
  </p:sldMasterIdLst>
  <p:notesMasterIdLst>
    <p:notesMasterId r:id="rId25"/>
  </p:notesMasterIdLst>
  <p:sldIdLst>
    <p:sldId id="293" r:id="rId7"/>
    <p:sldId id="257" r:id="rId8"/>
    <p:sldId id="258" r:id="rId9"/>
    <p:sldId id="259" r:id="rId10"/>
    <p:sldId id="260" r:id="rId11"/>
    <p:sldId id="261" r:id="rId12"/>
    <p:sldId id="291" r:id="rId13"/>
    <p:sldId id="289" r:id="rId14"/>
    <p:sldId id="265" r:id="rId15"/>
    <p:sldId id="264" r:id="rId16"/>
    <p:sldId id="266" r:id="rId17"/>
    <p:sldId id="271" r:id="rId18"/>
    <p:sldId id="272" r:id="rId19"/>
    <p:sldId id="267" r:id="rId20"/>
    <p:sldId id="286" r:id="rId21"/>
    <p:sldId id="270" r:id="rId22"/>
    <p:sldId id="294" r:id="rId23"/>
    <p:sldId id="285" r:id="rId24"/>
  </p:sldIdLst>
  <p:sldSz cx="13004800" cy="7315200"/>
  <p:notesSz cx="6792913" cy="99250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gjwrEitgdpFZxdIxw6QEDeHJzL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6AF9AB-F140-47EA-969E-B075A12DFC39}">
  <a:tblStyle styleId="{7C6AF9AB-F140-47EA-969E-B075A12DFC3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1B1006F-BF87-455D-AFD9-DB7D4C8478E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EE8"/>
          </a:solidFill>
        </a:fill>
      </a:tcStyle>
    </a:wholeTbl>
    <a:band1H>
      <a:tcTxStyle b="off" i="off"/>
      <a:tcStyle>
        <a:tcBdr/>
        <a:fill>
          <a:solidFill>
            <a:srgbClr val="FCDCCE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CDCCE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70E121CD-5871-4061-BE8F-C1FC191CDCC9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F0C06A7-E645-4E1E-881E-24FF05FB1A6C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7B92003A-A782-473E-9073-A26A6AA3A521}" styleName="Table_4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 b="off" i="off"/>
      <a:tcStyle>
        <a:tcBdr/>
        <a:fill>
          <a:solidFill>
            <a:srgbClr val="DEE7D0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EE7D0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56599FC-2807-4C38-A9BD-461A5093BBBE}" styleName="Table_5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F1F5"/>
          </a:solidFill>
        </a:fill>
      </a:tcStyle>
    </a:wholeTbl>
    <a:band1H>
      <a:tcTxStyle b="off" i="off"/>
      <a:tcStyle>
        <a:tcBdr/>
        <a:fill>
          <a:solidFill>
            <a:srgbClr val="CEE2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EE2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46" autoAdjust="0"/>
  </p:normalViewPr>
  <p:slideViewPr>
    <p:cSldViewPr snapToGrid="0">
      <p:cViewPr varScale="1">
        <p:scale>
          <a:sx n="56" d="100"/>
          <a:sy n="56" d="100"/>
        </p:scale>
        <p:origin x="83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4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292" y="4714400"/>
            <a:ext cx="5434330" cy="446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717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:notes"/>
          <p:cNvSpPr txBox="1">
            <a:spLocks noGrp="1"/>
          </p:cNvSpPr>
          <p:nvPr>
            <p:ph type="body" idx="1"/>
          </p:nvPr>
        </p:nvSpPr>
        <p:spPr>
          <a:xfrm>
            <a:off x="679292" y="4714400"/>
            <a:ext cx="5434330" cy="446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 err="1"/>
              <a:t>Слайд</a:t>
            </a:r>
            <a:r>
              <a:rPr lang="en-US" dirty="0"/>
              <a:t> 1.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 err="1"/>
              <a:t>Здравствуйте</a:t>
            </a:r>
            <a:r>
              <a:rPr lang="en-US" dirty="0"/>
              <a:t>, </a:t>
            </a:r>
            <a:r>
              <a:rPr lang="en-US" dirty="0" err="1"/>
              <a:t>уважаемые</a:t>
            </a:r>
            <a:r>
              <a:rPr lang="en-US" dirty="0"/>
              <a:t> </a:t>
            </a:r>
            <a:r>
              <a:rPr lang="en-US" dirty="0" err="1"/>
              <a:t>участники</a:t>
            </a:r>
            <a:r>
              <a:rPr lang="en-US" dirty="0"/>
              <a:t> </a:t>
            </a:r>
            <a:r>
              <a:rPr lang="en-US" dirty="0" err="1"/>
              <a:t>вебинара</a:t>
            </a:r>
            <a:r>
              <a:rPr lang="en-US" dirty="0"/>
              <a:t>. </a:t>
            </a:r>
            <a:r>
              <a:rPr lang="en-US" dirty="0" err="1"/>
              <a:t>Спасибо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пригласили</a:t>
            </a:r>
            <a:r>
              <a:rPr lang="en-US" dirty="0"/>
              <a:t> </a:t>
            </a:r>
            <a:r>
              <a:rPr lang="en-US" dirty="0" err="1"/>
              <a:t>нас</a:t>
            </a:r>
            <a:r>
              <a:rPr lang="en-US" dirty="0"/>
              <a:t> </a:t>
            </a:r>
            <a:r>
              <a:rPr lang="en-US" dirty="0" err="1"/>
              <a:t>выступить</a:t>
            </a:r>
            <a:r>
              <a:rPr lang="en-US" dirty="0"/>
              <a:t> </a:t>
            </a:r>
            <a:r>
              <a:rPr lang="en-US" dirty="0" err="1"/>
              <a:t>перед</a:t>
            </a:r>
            <a:r>
              <a:rPr lang="en-US" dirty="0"/>
              <a:t> </a:t>
            </a:r>
            <a:r>
              <a:rPr lang="en-US" dirty="0" err="1"/>
              <a:t>уважаемой</a:t>
            </a:r>
            <a:r>
              <a:rPr lang="en-US" dirty="0"/>
              <a:t> </a:t>
            </a:r>
            <a:r>
              <a:rPr lang="en-US" dirty="0" err="1"/>
              <a:t>аудиторией</a:t>
            </a:r>
            <a:r>
              <a:rPr lang="en-US" dirty="0"/>
              <a:t>. </a:t>
            </a:r>
            <a:r>
              <a:rPr lang="en-US" dirty="0" err="1"/>
              <a:t>Сегодня</a:t>
            </a:r>
            <a:r>
              <a:rPr lang="en-US" dirty="0"/>
              <a:t> я, </a:t>
            </a:r>
            <a:r>
              <a:rPr lang="en-US" dirty="0" err="1"/>
              <a:t>Сизова</a:t>
            </a:r>
            <a:r>
              <a:rPr lang="en-US" dirty="0"/>
              <a:t> Т.И., </a:t>
            </a:r>
            <a:r>
              <a:rPr lang="en-US" dirty="0" err="1"/>
              <a:t>руководитель</a:t>
            </a:r>
            <a:r>
              <a:rPr lang="en-US" dirty="0"/>
              <a:t> ФКРЦ</a:t>
            </a:r>
            <a:r>
              <a:rPr lang="en-US" dirty="0" smtClean="0"/>
              <a:t>,.</a:t>
            </a:r>
            <a:r>
              <a:rPr lang="en-US" dirty="0" err="1" smtClean="0"/>
              <a:t>постара</a:t>
            </a:r>
            <a:r>
              <a:rPr lang="ru-RU" dirty="0" err="1" smtClean="0"/>
              <a:t>юсь</a:t>
            </a:r>
            <a:r>
              <a:rPr lang="ru-RU" baseline="0" dirty="0" smtClean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обозначить</a:t>
            </a:r>
            <a:r>
              <a:rPr lang="en-US" dirty="0" smtClean="0"/>
              <a:t> </a:t>
            </a:r>
            <a:r>
              <a:rPr lang="en-US" dirty="0" err="1" smtClean="0"/>
              <a:t>ключевые</a:t>
            </a:r>
            <a:r>
              <a:rPr lang="en-US" dirty="0" smtClean="0"/>
              <a:t> </a:t>
            </a:r>
            <a:r>
              <a:rPr lang="en-US" dirty="0" err="1" smtClean="0"/>
              <a:t>направления</a:t>
            </a:r>
            <a:r>
              <a:rPr lang="en-US" dirty="0" smtClean="0"/>
              <a:t> в </a:t>
            </a:r>
            <a:r>
              <a:rPr lang="en-US" dirty="0" err="1" smtClean="0"/>
              <a:t>организации</a:t>
            </a:r>
            <a:r>
              <a:rPr lang="en-US" dirty="0" smtClean="0"/>
              <a:t> </a:t>
            </a:r>
            <a:r>
              <a:rPr lang="en-US" dirty="0" err="1" smtClean="0"/>
              <a:t>работы</a:t>
            </a:r>
            <a:r>
              <a:rPr lang="en-US" dirty="0" smtClean="0"/>
              <a:t> </a:t>
            </a:r>
            <a:r>
              <a:rPr lang="en-US" dirty="0" err="1" smtClean="0"/>
              <a:t>со</a:t>
            </a:r>
            <a:r>
              <a:rPr lang="en-US" dirty="0" smtClean="0"/>
              <a:t> </a:t>
            </a:r>
            <a:r>
              <a:rPr lang="en-US" dirty="0" err="1" smtClean="0"/>
              <a:t>стороны</a:t>
            </a:r>
            <a:r>
              <a:rPr lang="en-US" dirty="0" smtClean="0"/>
              <a:t> </a:t>
            </a:r>
            <a:r>
              <a:rPr lang="en-US" dirty="0" err="1" smtClean="0"/>
              <a:t>управленце</a:t>
            </a:r>
            <a:r>
              <a:rPr lang="en-US" dirty="0" smtClean="0"/>
              <a:t> </a:t>
            </a:r>
            <a:r>
              <a:rPr lang="en-US" dirty="0" err="1" smtClean="0"/>
              <a:t>школы</a:t>
            </a:r>
            <a:r>
              <a:rPr lang="en-US" dirty="0" smtClean="0"/>
              <a:t>, </a:t>
            </a:r>
            <a:r>
              <a:rPr lang="en-US" dirty="0" err="1" smtClean="0"/>
              <a:t>педагогических</a:t>
            </a:r>
            <a:r>
              <a:rPr lang="en-US" dirty="0" smtClean="0"/>
              <a:t> </a:t>
            </a:r>
            <a:r>
              <a:rPr lang="en-US" dirty="0" err="1" smtClean="0"/>
              <a:t>работников</a:t>
            </a:r>
            <a:r>
              <a:rPr lang="en-US" dirty="0" smtClean="0"/>
              <a:t> с </a:t>
            </a:r>
            <a:r>
              <a:rPr lang="en-US" dirty="0" err="1" smtClean="0"/>
              <a:t>детьми</a:t>
            </a:r>
            <a:r>
              <a:rPr lang="en-US" dirty="0" smtClean="0"/>
              <a:t> </a:t>
            </a:r>
            <a:r>
              <a:rPr lang="en-US" dirty="0" err="1" smtClean="0"/>
              <a:t>иностранных</a:t>
            </a:r>
            <a:r>
              <a:rPr lang="en-US" dirty="0" smtClean="0"/>
              <a:t> </a:t>
            </a:r>
            <a:r>
              <a:rPr lang="en-US" dirty="0" err="1" smtClean="0"/>
              <a:t>граждан</a:t>
            </a:r>
            <a:r>
              <a:rPr lang="en-US" dirty="0" smtClean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социокультурной</a:t>
            </a:r>
            <a:r>
              <a:rPr lang="en-US" dirty="0"/>
              <a:t> и </a:t>
            </a:r>
            <a:r>
              <a:rPr lang="en-US" dirty="0" err="1"/>
              <a:t>психологической</a:t>
            </a:r>
            <a:r>
              <a:rPr lang="en-US" dirty="0"/>
              <a:t> </a:t>
            </a:r>
            <a:r>
              <a:rPr lang="en-US" dirty="0" err="1"/>
              <a:t>адаптации</a:t>
            </a:r>
            <a:r>
              <a:rPr lang="en-US" dirty="0"/>
              <a:t>.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33" name="Google Shape;5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6487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1f00db6f413_0_294:notes"/>
          <p:cNvSpPr txBox="1">
            <a:spLocks noGrp="1"/>
          </p:cNvSpPr>
          <p:nvPr>
            <p:ph type="body" idx="1"/>
          </p:nvPr>
        </p:nvSpPr>
        <p:spPr>
          <a:xfrm>
            <a:off x="679292" y="4714400"/>
            <a:ext cx="5434200" cy="4466400"/>
          </a:xfrm>
          <a:prstGeom prst="rect">
            <a:avLst/>
          </a:prstGeom>
        </p:spPr>
        <p:txBody>
          <a:bodyPr spcFirstLastPara="1" wrap="square" lIns="91350" tIns="91350" rIns="91350" bIns="9135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2" name="Google Shape;722;g1f00db6f413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0812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21:notes"/>
          <p:cNvSpPr txBox="1">
            <a:spLocks noGrp="1"/>
          </p:cNvSpPr>
          <p:nvPr>
            <p:ph type="body" idx="1"/>
          </p:nvPr>
        </p:nvSpPr>
        <p:spPr>
          <a:xfrm>
            <a:off x="680245" y="4715909"/>
            <a:ext cx="5441952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0" name="Google Shape;82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020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f00edccdc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6" name="Google Shape;906;g1f00edccdc5_2_0:notes"/>
          <p:cNvSpPr txBox="1">
            <a:spLocks noGrp="1"/>
          </p:cNvSpPr>
          <p:nvPr>
            <p:ph type="body" idx="1"/>
          </p:nvPr>
        </p:nvSpPr>
        <p:spPr>
          <a:xfrm>
            <a:off x="679292" y="4714400"/>
            <a:ext cx="5434200" cy="44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noAutofit/>
          </a:bodyPr>
          <a:lstStyle/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478213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1f00edccdc5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5" name="Google Shape;915;g1f00edccdc5_2_6:notes"/>
          <p:cNvSpPr txBox="1">
            <a:spLocks noGrp="1"/>
          </p:cNvSpPr>
          <p:nvPr>
            <p:ph type="body" idx="1"/>
          </p:nvPr>
        </p:nvSpPr>
        <p:spPr>
          <a:xfrm>
            <a:off x="679292" y="4714400"/>
            <a:ext cx="5434200" cy="44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noAutofit/>
          </a:bodyPr>
          <a:lstStyle/>
          <a:p>
            <a: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2289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6" name="Google Shape;846;p27:notes"/>
          <p:cNvSpPr txBox="1">
            <a:spLocks noGrp="1"/>
          </p:cNvSpPr>
          <p:nvPr>
            <p:ph type="body" idx="1"/>
          </p:nvPr>
        </p:nvSpPr>
        <p:spPr>
          <a:xfrm>
            <a:off x="679292" y="4714400"/>
            <a:ext cx="5434330" cy="446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noAutofit/>
          </a:bodyPr>
          <a:lstStyle/>
          <a:p>
            <a: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730650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f00db6f413_4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g1f00db6f413_4_25:notes"/>
          <p:cNvSpPr txBox="1">
            <a:spLocks noGrp="1"/>
          </p:cNvSpPr>
          <p:nvPr>
            <p:ph type="body" idx="1"/>
          </p:nvPr>
        </p:nvSpPr>
        <p:spPr>
          <a:xfrm>
            <a:off x="679292" y="4714400"/>
            <a:ext cx="5434200" cy="44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400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endParaRPr sz="1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29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9:notes"/>
          <p:cNvSpPr txBox="1">
            <a:spLocks noGrp="1"/>
          </p:cNvSpPr>
          <p:nvPr>
            <p:ph type="body" idx="1"/>
          </p:nvPr>
        </p:nvSpPr>
        <p:spPr>
          <a:xfrm>
            <a:off x="378742" y="6823879"/>
            <a:ext cx="3029922" cy="646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00" tIns="80200" rIns="80200" bIns="80200" anchor="t" anchorCtr="0">
            <a:no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6" name="Google Shape;88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894013" y="1077913"/>
            <a:ext cx="9575801" cy="5386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9084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f00db6f413_4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g1f00db6f413_4_25:notes"/>
          <p:cNvSpPr txBox="1">
            <a:spLocks noGrp="1"/>
          </p:cNvSpPr>
          <p:nvPr>
            <p:ph type="body" idx="1"/>
          </p:nvPr>
        </p:nvSpPr>
        <p:spPr>
          <a:xfrm>
            <a:off x="679292" y="4714400"/>
            <a:ext cx="5434200" cy="44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400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endParaRPr sz="1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1545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50:notes"/>
          <p:cNvSpPr txBox="1">
            <a:spLocks noGrp="1"/>
          </p:cNvSpPr>
          <p:nvPr>
            <p:ph type="body" idx="1"/>
          </p:nvPr>
        </p:nvSpPr>
        <p:spPr>
          <a:xfrm>
            <a:off x="679292" y="4714400"/>
            <a:ext cx="5434330" cy="446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noAutofit/>
          </a:bodyPr>
          <a:lstStyle/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b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05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37" name="Google Shape;113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0556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:notes"/>
          <p:cNvSpPr txBox="1">
            <a:spLocks noGrp="1"/>
          </p:cNvSpPr>
          <p:nvPr>
            <p:ph type="body" idx="1"/>
          </p:nvPr>
        </p:nvSpPr>
        <p:spPr>
          <a:xfrm>
            <a:off x="465501" y="6887737"/>
            <a:ext cx="3723990" cy="652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444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07319" lvl="0" indent="-380269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3" name="Google Shape;5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503488" y="1087438"/>
            <a:ext cx="9661526" cy="5435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8009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7:notes"/>
          <p:cNvSpPr txBox="1">
            <a:spLocks noGrp="1"/>
          </p:cNvSpPr>
          <p:nvPr>
            <p:ph type="body" idx="1"/>
          </p:nvPr>
        </p:nvSpPr>
        <p:spPr>
          <a:xfrm>
            <a:off x="464848" y="6883335"/>
            <a:ext cx="3718775" cy="652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2286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8" name="Google Shape;5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503488" y="1087438"/>
            <a:ext cx="9655176" cy="5432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340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f00db6f413_0_542:notes"/>
          <p:cNvSpPr txBox="1">
            <a:spLocks noGrp="1"/>
          </p:cNvSpPr>
          <p:nvPr>
            <p:ph type="body" idx="1"/>
          </p:nvPr>
        </p:nvSpPr>
        <p:spPr>
          <a:xfrm>
            <a:off x="710566" y="4862196"/>
            <a:ext cx="5684400" cy="46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94775" rIns="94775" bIns="94775" anchor="t" anchorCtr="0">
            <a:noAutofit/>
          </a:bodyPr>
          <a:lstStyle/>
          <a:p>
            <a:pPr marL="0" lvl="0" indent="444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23983" lvl="0" indent="-396933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8" name="Google Shape;588;g1f00db6f413_0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1801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51:notes"/>
          <p:cNvSpPr txBox="1">
            <a:spLocks noGrp="1"/>
          </p:cNvSpPr>
          <p:nvPr>
            <p:ph type="body" idx="1"/>
          </p:nvPr>
        </p:nvSpPr>
        <p:spPr>
          <a:xfrm>
            <a:off x="710566" y="4862196"/>
            <a:ext cx="5684520" cy="460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94775" rIns="94775" bIns="94775" anchor="t" anchorCtr="0">
            <a:noAutofit/>
          </a:bodyPr>
          <a:lstStyle/>
          <a:p>
            <a:pPr marL="0" lvl="0" indent="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23983" lvl="0" indent="-396933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23983" lvl="0" indent="-396933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08" name="Google Shape;60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5167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8:notes"/>
          <p:cNvSpPr txBox="1">
            <a:spLocks noGrp="1"/>
          </p:cNvSpPr>
          <p:nvPr>
            <p:ph type="body" idx="1"/>
          </p:nvPr>
        </p:nvSpPr>
        <p:spPr>
          <a:xfrm>
            <a:off x="703822" y="5277509"/>
            <a:ext cx="5630570" cy="4999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94775" rIns="94775" bIns="94775" anchor="t" anchorCtr="0">
            <a:noAutofit/>
          </a:bodyPr>
          <a:lstStyle/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9" name="Google Shape;6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82563" y="833438"/>
            <a:ext cx="7402513" cy="4165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1190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p57:notes"/>
          <p:cNvSpPr txBox="1">
            <a:spLocks noGrp="1"/>
          </p:cNvSpPr>
          <p:nvPr>
            <p:ph type="body" idx="1"/>
          </p:nvPr>
        </p:nvSpPr>
        <p:spPr>
          <a:xfrm>
            <a:off x="679292" y="4714400"/>
            <a:ext cx="5434330" cy="446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noAutofit/>
          </a:bodyPr>
          <a:lstStyle/>
          <a:p>
            <a:pPr marL="907414" lvl="0" indent="-450214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Слайд</a:t>
            </a:r>
            <a:r>
              <a:rPr lang="en-US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1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lang="en-US" sz="11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05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07414" lvl="0" indent="-450214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Федеральных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государственных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стандартах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уровнях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начального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основного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среднего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общего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утверждены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положения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закрепляющие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реализацию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модульного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принципа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представления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содержания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учебного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плана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деление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обучающихся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группы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различное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построение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образовательного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процесса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выделенных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группах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учетом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успеваемости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потребностей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дает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право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организовать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урочную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внеурочную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деятельность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несовершеннолетних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иностранных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обучающихся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исходя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определения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потребностей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Вашему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вниманию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слайде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представлены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примере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положений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Стандартов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НОО И ООО образования.</a:t>
            </a:r>
            <a:endParaRPr sz="105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0132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58:notes"/>
          <p:cNvSpPr txBox="1">
            <a:spLocks noGrp="1"/>
          </p:cNvSpPr>
          <p:nvPr>
            <p:ph type="body" idx="1"/>
          </p:nvPr>
        </p:nvSpPr>
        <p:spPr>
          <a:xfrm>
            <a:off x="679292" y="4714400"/>
            <a:ext cx="5434330" cy="446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noAutofit/>
          </a:bodyPr>
          <a:lstStyle/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Слайд</a:t>
            </a:r>
            <a:r>
              <a:rPr lang="en-US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1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lang="en-US" sz="11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05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Положения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ФГОС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определяю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минимальный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максимальный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объем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времени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учебной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внеучебной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деятельности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в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рамках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которого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мы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можем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выстраивать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индивидуальный</a:t>
            </a:r>
            <a:r>
              <a:rPr lang="en-US" sz="11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образовательный</a:t>
            </a:r>
            <a:r>
              <a:rPr lang="en-US" sz="1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маршрут</a:t>
            </a:r>
            <a:r>
              <a:rPr lang="en-US" sz="1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ru-RU" sz="1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который</a:t>
            </a:r>
            <a:r>
              <a:rPr lang="en-US" sz="1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может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быть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закреплен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индивидуальном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учебном</a:t>
            </a:r>
            <a:r>
              <a:rPr lang="en-US" sz="1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плане</a:t>
            </a:r>
            <a:r>
              <a:rPr lang="ru-RU" sz="1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-RU" sz="1100" baseline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Хочется отметить, что такой опыт в построении ИОМ детей иностранных граждан имеется в Московской области. Город Красногорск, школа 14, если не изменяет память. Еще в 2019-2020 году они выстраивали такой маршрут</a:t>
            </a:r>
            <a:endParaRPr sz="105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7286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p22:notes"/>
          <p:cNvSpPr txBox="1">
            <a:spLocks noGrp="1"/>
          </p:cNvSpPr>
          <p:nvPr>
            <p:ph type="body" idx="1"/>
          </p:nvPr>
        </p:nvSpPr>
        <p:spPr>
          <a:xfrm>
            <a:off x="679292" y="4714400"/>
            <a:ext cx="5434330" cy="446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·    </a:t>
            </a: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93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3833021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 rot="5400000">
            <a:off x="7285040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 rot="5400000">
            <a:off x="1697040" y="-812800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6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8"/>
          <p:cNvSpPr txBox="1"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1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1"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1"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9pPr>
          </a:lstStyle>
          <a:p>
            <a:endParaRPr/>
          </a:p>
        </p:txBody>
      </p:sp>
      <p:sp>
        <p:nvSpPr>
          <p:cNvPr id="121" name="Google Shape;121;p139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1"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1"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9pPr>
          </a:lstStyle>
          <a:p>
            <a:endParaRPr/>
          </a:p>
        </p:txBody>
      </p:sp>
      <p:sp>
        <p:nvSpPr>
          <p:cNvPr id="122" name="Google Shape;122;p1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40"/>
          <p:cNvSpPr txBox="1"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1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140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7" cy="395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9" name="Google Shape;129;p14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1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140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4" cy="395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1" name="Google Shape;131;p1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2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42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2" name="Google Shape;142;p142"/>
          <p:cNvSpPr txBox="1">
            <a:spLocks noGrp="1"/>
          </p:cNvSpPr>
          <p:nvPr>
            <p:ph type="body" idx="2"/>
          </p:nvPr>
        </p:nvSpPr>
        <p:spPr>
          <a:xfrm>
            <a:off x="609601" y="1435100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1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3" name="Google Shape;143;p1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4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Пустой слайд">
  <p:cSld name="6_Пустой слайд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5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03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5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03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31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31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316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316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316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31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316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316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316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1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43"/>
          <p:cNvSpPr>
            <a:spLocks noGrp="1"/>
          </p:cNvSpPr>
          <p:nvPr>
            <p:ph type="pic" idx="2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14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1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0" name="Google Shape;150;p14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4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4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44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4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4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4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5"/>
          <p:cNvSpPr txBox="1">
            <a:spLocks noGrp="1"/>
          </p:cNvSpPr>
          <p:nvPr>
            <p:ph type="title"/>
          </p:nvPr>
        </p:nvSpPr>
        <p:spPr>
          <a:xfrm rot="5400000">
            <a:off x="7285040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45"/>
          <p:cNvSpPr txBox="1">
            <a:spLocks noGrp="1"/>
          </p:cNvSpPr>
          <p:nvPr>
            <p:ph type="body" idx="1"/>
          </p:nvPr>
        </p:nvSpPr>
        <p:spPr>
          <a:xfrm rot="5400000">
            <a:off x="1697040" y="-812800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4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4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4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9"/>
          <p:cNvSpPr txBox="1">
            <a:spLocks noGrp="1"/>
          </p:cNvSpPr>
          <p:nvPr>
            <p:ph type="title"/>
          </p:nvPr>
        </p:nvSpPr>
        <p:spPr>
          <a:xfrm>
            <a:off x="650240" y="292947"/>
            <a:ext cx="1170432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69"/>
          <p:cNvSpPr txBox="1">
            <a:spLocks noGrp="1"/>
          </p:cNvSpPr>
          <p:nvPr>
            <p:ph type="body" idx="1"/>
          </p:nvPr>
        </p:nvSpPr>
        <p:spPr>
          <a:xfrm>
            <a:off x="650240" y="1706880"/>
            <a:ext cx="11704320" cy="482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69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69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9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6"/>
          <p:cNvSpPr txBox="1">
            <a:spLocks noGrp="1"/>
          </p:cNvSpPr>
          <p:nvPr>
            <p:ph type="ctrTitle"/>
          </p:nvPr>
        </p:nvSpPr>
        <p:spPr>
          <a:xfrm>
            <a:off x="975360" y="2272454"/>
            <a:ext cx="11054080" cy="156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86"/>
          <p:cNvSpPr txBox="1">
            <a:spLocks noGrp="1"/>
          </p:cNvSpPr>
          <p:nvPr>
            <p:ph type="subTitle" idx="1"/>
          </p:nvPr>
        </p:nvSpPr>
        <p:spPr>
          <a:xfrm>
            <a:off x="1950720" y="4145280"/>
            <a:ext cx="9103360" cy="186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rgbClr val="888888"/>
              </a:buClr>
              <a:buSzPts val="3413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97"/>
              </a:spcBef>
              <a:spcAft>
                <a:spcPts val="0"/>
              </a:spcAft>
              <a:buClr>
                <a:srgbClr val="888888"/>
              </a:buClr>
              <a:buSzPts val="2987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888888"/>
              </a:buClr>
              <a:buSzPts val="256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86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86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86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7"/>
          <p:cNvSpPr txBox="1">
            <a:spLocks noGrp="1"/>
          </p:cNvSpPr>
          <p:nvPr>
            <p:ph type="title"/>
          </p:nvPr>
        </p:nvSpPr>
        <p:spPr>
          <a:xfrm>
            <a:off x="1027290" y="4700694"/>
            <a:ext cx="11054080" cy="145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87"/>
          <p:cNvSpPr txBox="1">
            <a:spLocks noGrp="1"/>
          </p:cNvSpPr>
          <p:nvPr>
            <p:ph type="body" idx="1"/>
          </p:nvPr>
        </p:nvSpPr>
        <p:spPr>
          <a:xfrm>
            <a:off x="1027290" y="3100495"/>
            <a:ext cx="11054080" cy="16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rgbClr val="888888"/>
              </a:buClr>
              <a:buSzPts val="1707"/>
              <a:buNone/>
              <a:defRPr sz="1707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99"/>
              </a:spcBef>
              <a:spcAft>
                <a:spcPts val="0"/>
              </a:spcAft>
              <a:buClr>
                <a:srgbClr val="888888"/>
              </a:buClr>
              <a:buSzPts val="1493"/>
              <a:buNone/>
              <a:defRPr sz="1493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99"/>
              </a:spcBef>
              <a:spcAft>
                <a:spcPts val="0"/>
              </a:spcAft>
              <a:buClr>
                <a:srgbClr val="888888"/>
              </a:buClr>
              <a:buSzPts val="1493"/>
              <a:buNone/>
              <a:defRPr sz="1493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99"/>
              </a:spcBef>
              <a:spcAft>
                <a:spcPts val="0"/>
              </a:spcAft>
              <a:buClr>
                <a:srgbClr val="888888"/>
              </a:buClr>
              <a:buSzPts val="1493"/>
              <a:buNone/>
              <a:defRPr sz="1493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99"/>
              </a:spcBef>
              <a:spcAft>
                <a:spcPts val="0"/>
              </a:spcAft>
              <a:buClr>
                <a:srgbClr val="888888"/>
              </a:buClr>
              <a:buSzPts val="1493"/>
              <a:buNone/>
              <a:defRPr sz="1493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99"/>
              </a:spcBef>
              <a:spcAft>
                <a:spcPts val="0"/>
              </a:spcAft>
              <a:buClr>
                <a:srgbClr val="888888"/>
              </a:buClr>
              <a:buSzPts val="1493"/>
              <a:buNone/>
              <a:defRPr sz="1493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99"/>
              </a:spcBef>
              <a:spcAft>
                <a:spcPts val="0"/>
              </a:spcAft>
              <a:buClr>
                <a:srgbClr val="888888"/>
              </a:buClr>
              <a:buSzPts val="1493"/>
              <a:buNone/>
              <a:defRPr sz="149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87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87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87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8"/>
          <p:cNvSpPr txBox="1">
            <a:spLocks noGrp="1"/>
          </p:cNvSpPr>
          <p:nvPr>
            <p:ph type="title"/>
          </p:nvPr>
        </p:nvSpPr>
        <p:spPr>
          <a:xfrm>
            <a:off x="650240" y="292947"/>
            <a:ext cx="1170432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88"/>
          <p:cNvSpPr txBox="1">
            <a:spLocks noGrp="1"/>
          </p:cNvSpPr>
          <p:nvPr>
            <p:ph type="body" idx="1"/>
          </p:nvPr>
        </p:nvSpPr>
        <p:spPr>
          <a:xfrm>
            <a:off x="650240" y="1706880"/>
            <a:ext cx="5743787" cy="482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8274" algn="l">
              <a:lnSpc>
                <a:spcPct val="100000"/>
              </a:lnSpc>
              <a:spcBef>
                <a:spcPts val="597"/>
              </a:spcBef>
              <a:spcAft>
                <a:spcPts val="0"/>
              </a:spcAft>
              <a:buClr>
                <a:schemeClr val="dk1"/>
              </a:buClr>
              <a:buSzPts val="2987"/>
              <a:buChar char="•"/>
              <a:defRPr sz="2987"/>
            </a:lvl1pPr>
            <a:lvl2pPr marL="914400" lvl="1" indent="-391160" algn="l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–"/>
              <a:defRPr sz="2560"/>
            </a:lvl2pPr>
            <a:lvl3pPr marL="1371600" lvl="2" indent="-3640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3pPr>
            <a:lvl4pPr marL="1828800" lvl="3" indent="-350519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–"/>
              <a:defRPr sz="1920"/>
            </a:lvl4pPr>
            <a:lvl5pPr marL="2286000" lvl="4" indent="-35052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»"/>
              <a:defRPr sz="1920"/>
            </a:lvl5pPr>
            <a:lvl6pPr marL="2743200" lvl="5" indent="-35052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6pPr>
            <a:lvl7pPr marL="3200400" lvl="6" indent="-35052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7pPr>
            <a:lvl8pPr marL="3657600" lvl="7" indent="-35052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8pPr>
            <a:lvl9pPr marL="4114800" lvl="8" indent="-35052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9pPr>
          </a:lstStyle>
          <a:p>
            <a:endParaRPr/>
          </a:p>
        </p:txBody>
      </p:sp>
      <p:sp>
        <p:nvSpPr>
          <p:cNvPr id="192" name="Google Shape;192;p88"/>
          <p:cNvSpPr txBox="1">
            <a:spLocks noGrp="1"/>
          </p:cNvSpPr>
          <p:nvPr>
            <p:ph type="body" idx="2"/>
          </p:nvPr>
        </p:nvSpPr>
        <p:spPr>
          <a:xfrm>
            <a:off x="6610773" y="1706880"/>
            <a:ext cx="5743787" cy="482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8274" algn="l">
              <a:lnSpc>
                <a:spcPct val="100000"/>
              </a:lnSpc>
              <a:spcBef>
                <a:spcPts val="597"/>
              </a:spcBef>
              <a:spcAft>
                <a:spcPts val="0"/>
              </a:spcAft>
              <a:buClr>
                <a:schemeClr val="dk1"/>
              </a:buClr>
              <a:buSzPts val="2987"/>
              <a:buChar char="•"/>
              <a:defRPr sz="2987"/>
            </a:lvl1pPr>
            <a:lvl2pPr marL="914400" lvl="1" indent="-391160" algn="l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–"/>
              <a:defRPr sz="2560"/>
            </a:lvl2pPr>
            <a:lvl3pPr marL="1371600" lvl="2" indent="-3640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3pPr>
            <a:lvl4pPr marL="1828800" lvl="3" indent="-350519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–"/>
              <a:defRPr sz="1920"/>
            </a:lvl4pPr>
            <a:lvl5pPr marL="2286000" lvl="4" indent="-35052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»"/>
              <a:defRPr sz="1920"/>
            </a:lvl5pPr>
            <a:lvl6pPr marL="2743200" lvl="5" indent="-35052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6pPr>
            <a:lvl7pPr marL="3200400" lvl="6" indent="-35052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7pPr>
            <a:lvl8pPr marL="3657600" lvl="7" indent="-35052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8pPr>
            <a:lvl9pPr marL="4114800" lvl="8" indent="-35052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9pPr>
          </a:lstStyle>
          <a:p>
            <a:endParaRPr/>
          </a:p>
        </p:txBody>
      </p:sp>
      <p:sp>
        <p:nvSpPr>
          <p:cNvPr id="193" name="Google Shape;193;p88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88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88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9"/>
          <p:cNvSpPr txBox="1">
            <a:spLocks noGrp="1"/>
          </p:cNvSpPr>
          <p:nvPr>
            <p:ph type="title"/>
          </p:nvPr>
        </p:nvSpPr>
        <p:spPr>
          <a:xfrm>
            <a:off x="650240" y="292947"/>
            <a:ext cx="1170432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93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89"/>
          <p:cNvSpPr txBox="1">
            <a:spLocks noGrp="1"/>
          </p:cNvSpPr>
          <p:nvPr>
            <p:ph type="body" idx="1"/>
          </p:nvPr>
        </p:nvSpPr>
        <p:spPr>
          <a:xfrm>
            <a:off x="650240" y="1637454"/>
            <a:ext cx="5746045" cy="68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 b="1"/>
            </a:lvl1pPr>
            <a:lvl2pPr marL="914400" lvl="1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2pPr>
            <a:lvl3pPr marL="1371600" lvl="2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3pPr>
            <a:lvl4pPr marL="1828800" lvl="3" indent="-228600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4pPr>
            <a:lvl5pPr marL="2286000" lvl="4" indent="-228600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5pPr>
            <a:lvl6pPr marL="2743200" lvl="5" indent="-228600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6pPr>
            <a:lvl7pPr marL="3200400" lvl="6" indent="-228600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7pPr>
            <a:lvl8pPr marL="3657600" lvl="7" indent="-228600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8pPr>
            <a:lvl9pPr marL="4114800" lvl="8" indent="-228600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9pPr>
          </a:lstStyle>
          <a:p>
            <a:endParaRPr/>
          </a:p>
        </p:txBody>
      </p:sp>
      <p:sp>
        <p:nvSpPr>
          <p:cNvPr id="199" name="Google Shape;199;p89"/>
          <p:cNvSpPr txBox="1">
            <a:spLocks noGrp="1"/>
          </p:cNvSpPr>
          <p:nvPr>
            <p:ph type="body" idx="2"/>
          </p:nvPr>
        </p:nvSpPr>
        <p:spPr>
          <a:xfrm>
            <a:off x="650240" y="2319867"/>
            <a:ext cx="5746045" cy="421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1pPr>
            <a:lvl2pPr marL="914400" lvl="1" indent="-3640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2pPr>
            <a:lvl3pPr marL="1371600" lvl="2" indent="-350519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3pPr>
            <a:lvl4pPr marL="1828800" lvl="3" indent="-336994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–"/>
              <a:defRPr sz="1707"/>
            </a:lvl4pPr>
            <a:lvl5pPr marL="2286000" lvl="4" indent="-336994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»"/>
              <a:defRPr sz="1707"/>
            </a:lvl5pPr>
            <a:lvl6pPr marL="2743200" lvl="5" indent="-336994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6pPr>
            <a:lvl7pPr marL="3200400" lvl="6" indent="-336994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7pPr>
            <a:lvl8pPr marL="3657600" lvl="7" indent="-336994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8pPr>
            <a:lvl9pPr marL="4114800" lvl="8" indent="-336994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9pPr>
          </a:lstStyle>
          <a:p>
            <a:endParaRPr/>
          </a:p>
        </p:txBody>
      </p:sp>
      <p:sp>
        <p:nvSpPr>
          <p:cNvPr id="200" name="Google Shape;200;p89"/>
          <p:cNvSpPr txBox="1">
            <a:spLocks noGrp="1"/>
          </p:cNvSpPr>
          <p:nvPr>
            <p:ph type="body" idx="3"/>
          </p:nvPr>
        </p:nvSpPr>
        <p:spPr>
          <a:xfrm>
            <a:off x="6606259" y="1637454"/>
            <a:ext cx="5748302" cy="68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 b="1"/>
            </a:lvl1pPr>
            <a:lvl2pPr marL="914400" lvl="1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2pPr>
            <a:lvl3pPr marL="1371600" lvl="2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3pPr>
            <a:lvl4pPr marL="1828800" lvl="3" indent="-228600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4pPr>
            <a:lvl5pPr marL="2286000" lvl="4" indent="-228600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5pPr>
            <a:lvl6pPr marL="2743200" lvl="5" indent="-228600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6pPr>
            <a:lvl7pPr marL="3200400" lvl="6" indent="-228600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7pPr>
            <a:lvl8pPr marL="3657600" lvl="7" indent="-228600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8pPr>
            <a:lvl9pPr marL="4114800" lvl="8" indent="-228600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9pPr>
          </a:lstStyle>
          <a:p>
            <a:endParaRPr/>
          </a:p>
        </p:txBody>
      </p:sp>
      <p:sp>
        <p:nvSpPr>
          <p:cNvPr id="201" name="Google Shape;201;p89"/>
          <p:cNvSpPr txBox="1">
            <a:spLocks noGrp="1"/>
          </p:cNvSpPr>
          <p:nvPr>
            <p:ph type="body" idx="4"/>
          </p:nvPr>
        </p:nvSpPr>
        <p:spPr>
          <a:xfrm>
            <a:off x="6606259" y="2319867"/>
            <a:ext cx="5748302" cy="421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1pPr>
            <a:lvl2pPr marL="914400" lvl="1" indent="-3640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2pPr>
            <a:lvl3pPr marL="1371600" lvl="2" indent="-350519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3pPr>
            <a:lvl4pPr marL="1828800" lvl="3" indent="-336994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–"/>
              <a:defRPr sz="1707"/>
            </a:lvl4pPr>
            <a:lvl5pPr marL="2286000" lvl="4" indent="-336994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»"/>
              <a:defRPr sz="1707"/>
            </a:lvl5pPr>
            <a:lvl6pPr marL="2743200" lvl="5" indent="-336994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6pPr>
            <a:lvl7pPr marL="3200400" lvl="6" indent="-336994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7pPr>
            <a:lvl8pPr marL="3657600" lvl="7" indent="-336994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8pPr>
            <a:lvl9pPr marL="4114800" lvl="8" indent="-336994" algn="l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9pPr>
          </a:lstStyle>
          <a:p>
            <a:endParaRPr/>
          </a:p>
        </p:txBody>
      </p:sp>
      <p:sp>
        <p:nvSpPr>
          <p:cNvPr id="202" name="Google Shape;202;p89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89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89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0"/>
          <p:cNvSpPr txBox="1">
            <a:spLocks noGrp="1"/>
          </p:cNvSpPr>
          <p:nvPr>
            <p:ph type="title"/>
          </p:nvPr>
        </p:nvSpPr>
        <p:spPr>
          <a:xfrm>
            <a:off x="650241" y="291253"/>
            <a:ext cx="4278490" cy="123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Calibri"/>
              <a:buNone/>
              <a:defRPr sz="21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90"/>
          <p:cNvSpPr txBox="1">
            <a:spLocks noGrp="1"/>
          </p:cNvSpPr>
          <p:nvPr>
            <p:ph type="body" idx="1"/>
          </p:nvPr>
        </p:nvSpPr>
        <p:spPr>
          <a:xfrm>
            <a:off x="5084516" y="291254"/>
            <a:ext cx="7270044" cy="6243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45325" algn="l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3413"/>
              <a:buChar char="•"/>
              <a:defRPr sz="3413"/>
            </a:lvl1pPr>
            <a:lvl2pPr marL="914400" lvl="1" indent="-418274" algn="l">
              <a:lnSpc>
                <a:spcPct val="100000"/>
              </a:lnSpc>
              <a:spcBef>
                <a:spcPts val="597"/>
              </a:spcBef>
              <a:spcAft>
                <a:spcPts val="0"/>
              </a:spcAft>
              <a:buClr>
                <a:schemeClr val="dk1"/>
              </a:buClr>
              <a:buSzPts val="2987"/>
              <a:buChar char="–"/>
              <a:defRPr sz="2987"/>
            </a:lvl2pPr>
            <a:lvl3pPr marL="1371600" lvl="2" indent="-391160" algn="l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3pPr>
            <a:lvl4pPr marL="1828800" lvl="3" indent="-3640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208" name="Google Shape;208;p90"/>
          <p:cNvSpPr txBox="1">
            <a:spLocks noGrp="1"/>
          </p:cNvSpPr>
          <p:nvPr>
            <p:ph type="body" idx="2"/>
          </p:nvPr>
        </p:nvSpPr>
        <p:spPr>
          <a:xfrm>
            <a:off x="650241" y="1530774"/>
            <a:ext cx="4278490" cy="500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493"/>
              <a:buNone/>
              <a:defRPr sz="1493"/>
            </a:lvl1pPr>
            <a:lvl2pPr marL="914400" lvl="1" indent="-228600" algn="l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2pPr>
            <a:lvl3pPr marL="1371600" lvl="2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/>
            </a:lvl3pPr>
            <a:lvl4pPr marL="1828800" lvl="3" indent="-228600" algn="l">
              <a:lnSpc>
                <a:spcPct val="100000"/>
              </a:lnSpc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4pPr>
            <a:lvl5pPr marL="2286000" lvl="4" indent="-228600" algn="l">
              <a:lnSpc>
                <a:spcPct val="100000"/>
              </a:lnSpc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5pPr>
            <a:lvl6pPr marL="2743200" lvl="5" indent="-228600" algn="l">
              <a:lnSpc>
                <a:spcPct val="100000"/>
              </a:lnSpc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6pPr>
            <a:lvl7pPr marL="3200400" lvl="6" indent="-228600" algn="l">
              <a:lnSpc>
                <a:spcPct val="100000"/>
              </a:lnSpc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7pPr>
            <a:lvl8pPr marL="3657600" lvl="7" indent="-228600" algn="l">
              <a:lnSpc>
                <a:spcPct val="100000"/>
              </a:lnSpc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8pPr>
            <a:lvl9pPr marL="4114800" lvl="8" indent="-228600" algn="l">
              <a:lnSpc>
                <a:spcPct val="100000"/>
              </a:lnSpc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9pPr>
          </a:lstStyle>
          <a:p>
            <a:endParaRPr/>
          </a:p>
        </p:txBody>
      </p:sp>
      <p:sp>
        <p:nvSpPr>
          <p:cNvPr id="209" name="Google Shape;209;p90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90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0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1"/>
          <p:cNvSpPr txBox="1">
            <a:spLocks noGrp="1"/>
          </p:cNvSpPr>
          <p:nvPr>
            <p:ph type="title"/>
          </p:nvPr>
        </p:nvSpPr>
        <p:spPr>
          <a:xfrm>
            <a:off x="2549032" y="5120640"/>
            <a:ext cx="7802880" cy="604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Calibri"/>
              <a:buNone/>
              <a:defRPr sz="21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91"/>
          <p:cNvSpPr>
            <a:spLocks noGrp="1"/>
          </p:cNvSpPr>
          <p:nvPr>
            <p:ph type="pic" idx="2"/>
          </p:nvPr>
        </p:nvSpPr>
        <p:spPr>
          <a:xfrm>
            <a:off x="2549032" y="653627"/>
            <a:ext cx="7802880" cy="4389120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91"/>
          <p:cNvSpPr txBox="1">
            <a:spLocks noGrp="1"/>
          </p:cNvSpPr>
          <p:nvPr>
            <p:ph type="body" idx="1"/>
          </p:nvPr>
        </p:nvSpPr>
        <p:spPr>
          <a:xfrm>
            <a:off x="2549032" y="5725161"/>
            <a:ext cx="7802880" cy="85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493"/>
              <a:buNone/>
              <a:defRPr sz="1493"/>
            </a:lvl1pPr>
            <a:lvl2pPr marL="914400" lvl="1" indent="-228600" algn="l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2pPr>
            <a:lvl3pPr marL="1371600" lvl="2" indent="-228600" algn="l">
              <a:lnSpc>
                <a:spcPct val="10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/>
            </a:lvl3pPr>
            <a:lvl4pPr marL="1828800" lvl="3" indent="-228600" algn="l">
              <a:lnSpc>
                <a:spcPct val="100000"/>
              </a:lnSpc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4pPr>
            <a:lvl5pPr marL="2286000" lvl="4" indent="-228600" algn="l">
              <a:lnSpc>
                <a:spcPct val="100000"/>
              </a:lnSpc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5pPr>
            <a:lvl6pPr marL="2743200" lvl="5" indent="-228600" algn="l">
              <a:lnSpc>
                <a:spcPct val="100000"/>
              </a:lnSpc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6pPr>
            <a:lvl7pPr marL="3200400" lvl="6" indent="-228600" algn="l">
              <a:lnSpc>
                <a:spcPct val="100000"/>
              </a:lnSpc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7pPr>
            <a:lvl8pPr marL="3657600" lvl="7" indent="-228600" algn="l">
              <a:lnSpc>
                <a:spcPct val="100000"/>
              </a:lnSpc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8pPr>
            <a:lvl9pPr marL="4114800" lvl="8" indent="-228600" algn="l">
              <a:lnSpc>
                <a:spcPct val="100000"/>
              </a:lnSpc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9pPr>
          </a:lstStyle>
          <a:p>
            <a:endParaRPr/>
          </a:p>
        </p:txBody>
      </p:sp>
      <p:sp>
        <p:nvSpPr>
          <p:cNvPr id="216" name="Google Shape;216;p91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91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1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2"/>
          <p:cNvSpPr txBox="1">
            <a:spLocks noGrp="1"/>
          </p:cNvSpPr>
          <p:nvPr>
            <p:ph type="title"/>
          </p:nvPr>
        </p:nvSpPr>
        <p:spPr>
          <a:xfrm>
            <a:off x="650240" y="292947"/>
            <a:ext cx="1170432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92"/>
          <p:cNvSpPr txBox="1">
            <a:spLocks noGrp="1"/>
          </p:cNvSpPr>
          <p:nvPr>
            <p:ph type="body" idx="1"/>
          </p:nvPr>
        </p:nvSpPr>
        <p:spPr>
          <a:xfrm rot="5400000">
            <a:off x="4088553" y="-1731433"/>
            <a:ext cx="4827694" cy="1170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92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2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92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3"/>
          <p:cNvSpPr txBox="1">
            <a:spLocks noGrp="1"/>
          </p:cNvSpPr>
          <p:nvPr>
            <p:ph type="title"/>
          </p:nvPr>
        </p:nvSpPr>
        <p:spPr>
          <a:xfrm rot="5400000">
            <a:off x="7770707" y="1950721"/>
            <a:ext cx="6241627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3"/>
          <p:cNvSpPr txBox="1">
            <a:spLocks noGrp="1"/>
          </p:cNvSpPr>
          <p:nvPr>
            <p:ph type="body" idx="1"/>
          </p:nvPr>
        </p:nvSpPr>
        <p:spPr>
          <a:xfrm rot="5400000">
            <a:off x="1810173" y="-866985"/>
            <a:ext cx="6241627" cy="8561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93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93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3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17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1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6"/>
          <p:cNvSpPr txBox="1">
            <a:spLocks noGrp="1"/>
          </p:cNvSpPr>
          <p:nvPr>
            <p:ph type="ctrTitle"/>
          </p:nvPr>
        </p:nvSpPr>
        <p:spPr>
          <a:xfrm>
            <a:off x="914401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26"/>
          <p:cNvSpPr txBox="1"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126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26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2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12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27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2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8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99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28"/>
          <p:cNvSpPr txBox="1"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7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2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28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2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29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80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62" name="Google Shape;262;p129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80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63" name="Google Shape;263;p129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29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2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30"/>
          <p:cNvSpPr txBox="1"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269" name="Google Shape;269;p130"/>
          <p:cNvSpPr txBox="1">
            <a:spLocks noGrp="1"/>
          </p:cNvSpPr>
          <p:nvPr>
            <p:ph type="body" idx="2"/>
          </p:nvPr>
        </p:nvSpPr>
        <p:spPr>
          <a:xfrm>
            <a:off x="609601" y="2174876"/>
            <a:ext cx="5386917" cy="395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270" name="Google Shape;270;p13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271" name="Google Shape;271;p130"/>
          <p:cNvSpPr txBox="1">
            <a:spLocks noGrp="1"/>
          </p:cNvSpPr>
          <p:nvPr>
            <p:ph type="body" idx="4"/>
          </p:nvPr>
        </p:nvSpPr>
        <p:spPr>
          <a:xfrm>
            <a:off x="6193368" y="2174876"/>
            <a:ext cx="5389033" cy="395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272" name="Google Shape;272;p13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0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3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1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2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2"/>
          <p:cNvSpPr txBox="1">
            <a:spLocks noGrp="1"/>
          </p:cNvSpPr>
          <p:nvPr>
            <p:ph type="body" idx="1"/>
          </p:nvPr>
        </p:nvSpPr>
        <p:spPr>
          <a:xfrm>
            <a:off x="4766734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3" name="Google Shape;283;p132"/>
          <p:cNvSpPr txBox="1">
            <a:spLocks noGrp="1"/>
          </p:cNvSpPr>
          <p:nvPr>
            <p:ph type="body" idx="2"/>
          </p:nvPr>
        </p:nvSpPr>
        <p:spPr>
          <a:xfrm>
            <a:off x="609603" y="1435100"/>
            <a:ext cx="401108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1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100"/>
            </a:lvl2pPr>
            <a:lvl3pPr marL="1371600" lvl="2" indent="-228600" algn="l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99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99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99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99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99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99"/>
            </a:lvl9pPr>
          </a:lstStyle>
          <a:p>
            <a:endParaRPr/>
          </a:p>
        </p:txBody>
      </p:sp>
      <p:sp>
        <p:nvSpPr>
          <p:cNvPr id="284" name="Google Shape;284;p13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2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3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1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1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100"/>
            </a:lvl2pPr>
            <a:lvl3pPr marL="1371600" lvl="2" indent="-228600" algn="l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99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99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99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99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99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99"/>
            </a:lvl9pPr>
          </a:lstStyle>
          <a:p>
            <a:endParaRPr/>
          </a:p>
        </p:txBody>
      </p:sp>
      <p:sp>
        <p:nvSpPr>
          <p:cNvPr id="291" name="Google Shape;291;p13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33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4"/>
          <p:cNvSpPr txBox="1">
            <a:spLocks noGrp="1"/>
          </p:cNvSpPr>
          <p:nvPr>
            <p:ph type="body" idx="1"/>
          </p:nvPr>
        </p:nvSpPr>
        <p:spPr>
          <a:xfrm rot="5400000">
            <a:off x="3833021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13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4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3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5"/>
          <p:cNvSpPr txBox="1">
            <a:spLocks noGrp="1"/>
          </p:cNvSpPr>
          <p:nvPr>
            <p:ph type="title"/>
          </p:nvPr>
        </p:nvSpPr>
        <p:spPr>
          <a:xfrm rot="5400000">
            <a:off x="7285042" y="1828802"/>
            <a:ext cx="5851525" cy="274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5"/>
          <p:cNvSpPr txBox="1">
            <a:spLocks noGrp="1"/>
          </p:cNvSpPr>
          <p:nvPr>
            <p:ph type="body" idx="1"/>
          </p:nvPr>
        </p:nvSpPr>
        <p:spPr>
          <a:xfrm rot="5400000">
            <a:off x="1697041" y="-812798"/>
            <a:ext cx="5851525" cy="802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135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35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56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15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1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5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15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1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5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58"/>
          <p:cNvSpPr txBox="1"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1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1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1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5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5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1"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1"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9pPr>
          </a:lstStyle>
          <a:p>
            <a:endParaRPr/>
          </a:p>
        </p:txBody>
      </p:sp>
      <p:sp>
        <p:nvSpPr>
          <p:cNvPr id="412" name="Google Shape;412;p159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1"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1"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9pPr>
          </a:lstStyle>
          <a:p>
            <a:endParaRPr/>
          </a:p>
        </p:txBody>
      </p:sp>
      <p:sp>
        <p:nvSpPr>
          <p:cNvPr id="413" name="Google Shape;413;p1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60"/>
          <p:cNvSpPr txBox="1"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1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9" name="Google Shape;419;p160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7" cy="395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0" name="Google Shape;420;p16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1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1" name="Google Shape;421;p160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4" cy="395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1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2" name="Google Shape;422;p1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6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1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62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62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3" name="Google Shape;433;p162"/>
          <p:cNvSpPr txBox="1">
            <a:spLocks noGrp="1"/>
          </p:cNvSpPr>
          <p:nvPr>
            <p:ph type="body" idx="2"/>
          </p:nvPr>
        </p:nvSpPr>
        <p:spPr>
          <a:xfrm>
            <a:off x="609601" y="1435100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1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34" name="Google Shape;434;p1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6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63"/>
          <p:cNvSpPr>
            <a:spLocks noGrp="1"/>
          </p:cNvSpPr>
          <p:nvPr>
            <p:ph type="pic" idx="2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40" name="Google Shape;440;p16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1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41" name="Google Shape;441;p16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6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64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7" name="Google Shape;447;p16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6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65"/>
          <p:cNvSpPr txBox="1">
            <a:spLocks noGrp="1"/>
          </p:cNvSpPr>
          <p:nvPr>
            <p:ph type="title"/>
          </p:nvPr>
        </p:nvSpPr>
        <p:spPr>
          <a:xfrm rot="5400000">
            <a:off x="7285040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65"/>
          <p:cNvSpPr txBox="1">
            <a:spLocks noGrp="1"/>
          </p:cNvSpPr>
          <p:nvPr>
            <p:ph type="body" idx="1"/>
          </p:nvPr>
        </p:nvSpPr>
        <p:spPr>
          <a:xfrm rot="5400000">
            <a:off x="1697040" y="-812800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16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6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9"/>
          <p:cNvSpPr txBox="1">
            <a:spLocks noGrp="1"/>
          </p:cNvSpPr>
          <p:nvPr>
            <p:ph type="title"/>
          </p:nvPr>
        </p:nvSpPr>
        <p:spPr>
          <a:xfrm>
            <a:off x="650240" y="292947"/>
            <a:ext cx="1170432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69"/>
          <p:cNvSpPr txBox="1">
            <a:spLocks noGrp="1"/>
          </p:cNvSpPr>
          <p:nvPr>
            <p:ph type="body" idx="1"/>
          </p:nvPr>
        </p:nvSpPr>
        <p:spPr>
          <a:xfrm>
            <a:off x="650240" y="1706880"/>
            <a:ext cx="11704320" cy="482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69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69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69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8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1400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2"/>
          <p:cNvSpPr txBox="1">
            <a:spLocks noGrp="1"/>
          </p:cNvSpPr>
          <p:nvPr>
            <p:ph type="title"/>
          </p:nvPr>
        </p:nvSpPr>
        <p:spPr>
          <a:xfrm>
            <a:off x="650240" y="292947"/>
            <a:ext cx="1170432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2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72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72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8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7106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3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73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73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8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9900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6"/>
          <p:cNvSpPr txBox="1">
            <a:spLocks noGrp="1"/>
          </p:cNvSpPr>
          <p:nvPr>
            <p:ph type="ctrTitle"/>
          </p:nvPr>
        </p:nvSpPr>
        <p:spPr>
          <a:xfrm>
            <a:off x="975360" y="2272454"/>
            <a:ext cx="11054080" cy="156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86"/>
          <p:cNvSpPr txBox="1">
            <a:spLocks noGrp="1"/>
          </p:cNvSpPr>
          <p:nvPr>
            <p:ph type="subTitle" idx="1"/>
          </p:nvPr>
        </p:nvSpPr>
        <p:spPr>
          <a:xfrm>
            <a:off x="1950720" y="4145280"/>
            <a:ext cx="9103360" cy="186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83"/>
              </a:spcBef>
              <a:spcAft>
                <a:spcPts val="0"/>
              </a:spcAft>
              <a:buClr>
                <a:srgbClr val="888888"/>
              </a:buClr>
              <a:buSzPts val="341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97"/>
              </a:spcBef>
              <a:spcAft>
                <a:spcPts val="0"/>
              </a:spcAft>
              <a:buClr>
                <a:srgbClr val="888888"/>
              </a:buClr>
              <a:buSzPts val="298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12"/>
              </a:spcBef>
              <a:spcAft>
                <a:spcPts val="0"/>
              </a:spcAft>
              <a:buClr>
                <a:srgbClr val="888888"/>
              </a:buClr>
              <a:buSzPts val="256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86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86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86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8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57355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7"/>
          <p:cNvSpPr txBox="1">
            <a:spLocks noGrp="1"/>
          </p:cNvSpPr>
          <p:nvPr>
            <p:ph type="title"/>
          </p:nvPr>
        </p:nvSpPr>
        <p:spPr>
          <a:xfrm>
            <a:off x="1027290" y="4700694"/>
            <a:ext cx="11054080" cy="145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87"/>
          <p:cNvSpPr txBox="1">
            <a:spLocks noGrp="1"/>
          </p:cNvSpPr>
          <p:nvPr>
            <p:ph type="body" idx="1"/>
          </p:nvPr>
        </p:nvSpPr>
        <p:spPr>
          <a:xfrm>
            <a:off x="1027290" y="3100495"/>
            <a:ext cx="11054080" cy="16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41"/>
              </a:spcBef>
              <a:spcAft>
                <a:spcPts val="0"/>
              </a:spcAft>
              <a:buClr>
                <a:srgbClr val="888888"/>
              </a:buClr>
              <a:buSzPts val="1707"/>
              <a:buNone/>
              <a:defRPr sz="1707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99"/>
              </a:spcBef>
              <a:spcAft>
                <a:spcPts val="0"/>
              </a:spcAft>
              <a:buClr>
                <a:srgbClr val="888888"/>
              </a:buClr>
              <a:buSzPts val="1493"/>
              <a:buNone/>
              <a:defRPr sz="1493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99"/>
              </a:spcBef>
              <a:spcAft>
                <a:spcPts val="0"/>
              </a:spcAft>
              <a:buClr>
                <a:srgbClr val="888888"/>
              </a:buClr>
              <a:buSzPts val="1493"/>
              <a:buNone/>
              <a:defRPr sz="1493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99"/>
              </a:spcBef>
              <a:spcAft>
                <a:spcPts val="0"/>
              </a:spcAft>
              <a:buClr>
                <a:srgbClr val="888888"/>
              </a:buClr>
              <a:buSzPts val="1493"/>
              <a:buNone/>
              <a:defRPr sz="1493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99"/>
              </a:spcBef>
              <a:spcAft>
                <a:spcPts val="0"/>
              </a:spcAft>
              <a:buClr>
                <a:srgbClr val="888888"/>
              </a:buClr>
              <a:buSzPts val="1493"/>
              <a:buNone/>
              <a:defRPr sz="1493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99"/>
              </a:spcBef>
              <a:spcAft>
                <a:spcPts val="0"/>
              </a:spcAft>
              <a:buClr>
                <a:srgbClr val="888888"/>
              </a:buClr>
              <a:buSzPts val="1493"/>
              <a:buNone/>
              <a:defRPr sz="1493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99"/>
              </a:spcBef>
              <a:spcAft>
                <a:spcPts val="0"/>
              </a:spcAft>
              <a:buClr>
                <a:srgbClr val="888888"/>
              </a:buClr>
              <a:buSzPts val="1493"/>
              <a:buNone/>
              <a:defRPr sz="149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87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87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87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8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0492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8"/>
          <p:cNvSpPr txBox="1">
            <a:spLocks noGrp="1"/>
          </p:cNvSpPr>
          <p:nvPr>
            <p:ph type="title"/>
          </p:nvPr>
        </p:nvSpPr>
        <p:spPr>
          <a:xfrm>
            <a:off x="650240" y="292947"/>
            <a:ext cx="1170432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88"/>
          <p:cNvSpPr txBox="1">
            <a:spLocks noGrp="1"/>
          </p:cNvSpPr>
          <p:nvPr>
            <p:ph type="body" idx="1"/>
          </p:nvPr>
        </p:nvSpPr>
        <p:spPr>
          <a:xfrm>
            <a:off x="650240" y="1706880"/>
            <a:ext cx="5743787" cy="482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8274" algn="l">
              <a:spcBef>
                <a:spcPts val="597"/>
              </a:spcBef>
              <a:spcAft>
                <a:spcPts val="0"/>
              </a:spcAft>
              <a:buClr>
                <a:schemeClr val="dk1"/>
              </a:buClr>
              <a:buSzPts val="2987"/>
              <a:buChar char="•"/>
              <a:defRPr sz="2987"/>
            </a:lvl1pPr>
            <a:lvl2pPr marL="914400" lvl="1" indent="-391160" algn="l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–"/>
              <a:defRPr sz="2560"/>
            </a:lvl2pPr>
            <a:lvl3pPr marL="1371600" lvl="2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3pPr>
            <a:lvl4pPr marL="1828800" lvl="3" indent="-350519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–"/>
              <a:defRPr sz="1920"/>
            </a:lvl4pPr>
            <a:lvl5pPr marL="2286000" lvl="4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»"/>
              <a:defRPr sz="1920"/>
            </a:lvl5pPr>
            <a:lvl6pPr marL="2743200" lvl="5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6pPr>
            <a:lvl7pPr marL="3200400" lvl="6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7pPr>
            <a:lvl8pPr marL="3657600" lvl="7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8pPr>
            <a:lvl9pPr marL="4114800" lvl="8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9pPr>
          </a:lstStyle>
          <a:p>
            <a:endParaRPr/>
          </a:p>
        </p:txBody>
      </p:sp>
      <p:sp>
        <p:nvSpPr>
          <p:cNvPr id="191" name="Google Shape;191;p88"/>
          <p:cNvSpPr txBox="1">
            <a:spLocks noGrp="1"/>
          </p:cNvSpPr>
          <p:nvPr>
            <p:ph type="body" idx="2"/>
          </p:nvPr>
        </p:nvSpPr>
        <p:spPr>
          <a:xfrm>
            <a:off x="6610773" y="1706880"/>
            <a:ext cx="5743787" cy="482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8274" algn="l">
              <a:spcBef>
                <a:spcPts val="597"/>
              </a:spcBef>
              <a:spcAft>
                <a:spcPts val="0"/>
              </a:spcAft>
              <a:buClr>
                <a:schemeClr val="dk1"/>
              </a:buClr>
              <a:buSzPts val="2987"/>
              <a:buChar char="•"/>
              <a:defRPr sz="2987"/>
            </a:lvl1pPr>
            <a:lvl2pPr marL="914400" lvl="1" indent="-391160" algn="l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–"/>
              <a:defRPr sz="2560"/>
            </a:lvl2pPr>
            <a:lvl3pPr marL="1371600" lvl="2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3pPr>
            <a:lvl4pPr marL="1828800" lvl="3" indent="-350519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–"/>
              <a:defRPr sz="1920"/>
            </a:lvl4pPr>
            <a:lvl5pPr marL="2286000" lvl="4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»"/>
              <a:defRPr sz="1920"/>
            </a:lvl5pPr>
            <a:lvl6pPr marL="2743200" lvl="5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6pPr>
            <a:lvl7pPr marL="3200400" lvl="6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7pPr>
            <a:lvl8pPr marL="3657600" lvl="7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8pPr>
            <a:lvl9pPr marL="4114800" lvl="8" indent="-3505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9pPr>
          </a:lstStyle>
          <a:p>
            <a:endParaRPr/>
          </a:p>
        </p:txBody>
      </p:sp>
      <p:sp>
        <p:nvSpPr>
          <p:cNvPr id="192" name="Google Shape;192;p88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88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88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8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47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9"/>
          <p:cNvSpPr txBox="1">
            <a:spLocks noGrp="1"/>
          </p:cNvSpPr>
          <p:nvPr>
            <p:ph type="title"/>
          </p:nvPr>
        </p:nvSpPr>
        <p:spPr>
          <a:xfrm>
            <a:off x="650240" y="292947"/>
            <a:ext cx="1170432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9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89"/>
          <p:cNvSpPr txBox="1">
            <a:spLocks noGrp="1"/>
          </p:cNvSpPr>
          <p:nvPr>
            <p:ph type="body" idx="1"/>
          </p:nvPr>
        </p:nvSpPr>
        <p:spPr>
          <a:xfrm>
            <a:off x="650240" y="1637454"/>
            <a:ext cx="5746045" cy="68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 b="1"/>
            </a:lvl1pPr>
            <a:lvl2pPr marL="914400" lvl="1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2pPr>
            <a:lvl3pPr marL="1371600" lvl="2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3pPr>
            <a:lvl4pPr marL="1828800" lvl="3" indent="-228600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4pPr>
            <a:lvl5pPr marL="2286000" lvl="4" indent="-228600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5pPr>
            <a:lvl6pPr marL="2743200" lvl="5" indent="-228600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6pPr>
            <a:lvl7pPr marL="3200400" lvl="6" indent="-228600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7pPr>
            <a:lvl8pPr marL="3657600" lvl="7" indent="-228600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8pPr>
            <a:lvl9pPr marL="4114800" lvl="8" indent="-228600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9pPr>
          </a:lstStyle>
          <a:p>
            <a:endParaRPr/>
          </a:p>
        </p:txBody>
      </p:sp>
      <p:sp>
        <p:nvSpPr>
          <p:cNvPr id="198" name="Google Shape;198;p89"/>
          <p:cNvSpPr txBox="1">
            <a:spLocks noGrp="1"/>
          </p:cNvSpPr>
          <p:nvPr>
            <p:ph type="body" idx="2"/>
          </p:nvPr>
        </p:nvSpPr>
        <p:spPr>
          <a:xfrm>
            <a:off x="650240" y="2319867"/>
            <a:ext cx="5746045" cy="421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1pPr>
            <a:lvl2pPr marL="914400" lvl="1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2pPr>
            <a:lvl3pPr marL="1371600" lvl="2" indent="-350519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3pPr>
            <a:lvl4pPr marL="1828800" lvl="3" indent="-336994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–"/>
              <a:defRPr sz="1707"/>
            </a:lvl4pPr>
            <a:lvl5pPr marL="2286000" lvl="4" indent="-336994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»"/>
              <a:defRPr sz="1707"/>
            </a:lvl5pPr>
            <a:lvl6pPr marL="2743200" lvl="5" indent="-336994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6pPr>
            <a:lvl7pPr marL="3200400" lvl="6" indent="-336994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7pPr>
            <a:lvl8pPr marL="3657600" lvl="7" indent="-336994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8pPr>
            <a:lvl9pPr marL="4114800" lvl="8" indent="-336994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9pPr>
          </a:lstStyle>
          <a:p>
            <a:endParaRPr/>
          </a:p>
        </p:txBody>
      </p:sp>
      <p:sp>
        <p:nvSpPr>
          <p:cNvPr id="199" name="Google Shape;199;p89"/>
          <p:cNvSpPr txBox="1">
            <a:spLocks noGrp="1"/>
          </p:cNvSpPr>
          <p:nvPr>
            <p:ph type="body" idx="3"/>
          </p:nvPr>
        </p:nvSpPr>
        <p:spPr>
          <a:xfrm>
            <a:off x="6606259" y="1637454"/>
            <a:ext cx="5748302" cy="68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 b="1"/>
            </a:lvl1pPr>
            <a:lvl2pPr marL="914400" lvl="1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2pPr>
            <a:lvl3pPr marL="1371600" lvl="2" indent="-228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3pPr>
            <a:lvl4pPr marL="1828800" lvl="3" indent="-228600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4pPr>
            <a:lvl5pPr marL="2286000" lvl="4" indent="-228600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5pPr>
            <a:lvl6pPr marL="2743200" lvl="5" indent="-228600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6pPr>
            <a:lvl7pPr marL="3200400" lvl="6" indent="-228600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7pPr>
            <a:lvl8pPr marL="3657600" lvl="7" indent="-228600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8pPr>
            <a:lvl9pPr marL="4114800" lvl="8" indent="-228600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 b="1"/>
            </a:lvl9pPr>
          </a:lstStyle>
          <a:p>
            <a:endParaRPr/>
          </a:p>
        </p:txBody>
      </p:sp>
      <p:sp>
        <p:nvSpPr>
          <p:cNvPr id="200" name="Google Shape;200;p89"/>
          <p:cNvSpPr txBox="1">
            <a:spLocks noGrp="1"/>
          </p:cNvSpPr>
          <p:nvPr>
            <p:ph type="body" idx="4"/>
          </p:nvPr>
        </p:nvSpPr>
        <p:spPr>
          <a:xfrm>
            <a:off x="6606259" y="2319867"/>
            <a:ext cx="5748302" cy="421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1pPr>
            <a:lvl2pPr marL="914400" lvl="1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2pPr>
            <a:lvl3pPr marL="1371600" lvl="2" indent="-350519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3pPr>
            <a:lvl4pPr marL="1828800" lvl="3" indent="-336994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–"/>
              <a:defRPr sz="1707"/>
            </a:lvl4pPr>
            <a:lvl5pPr marL="2286000" lvl="4" indent="-336994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»"/>
              <a:defRPr sz="1707"/>
            </a:lvl5pPr>
            <a:lvl6pPr marL="2743200" lvl="5" indent="-336994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6pPr>
            <a:lvl7pPr marL="3200400" lvl="6" indent="-336994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7pPr>
            <a:lvl8pPr marL="3657600" lvl="7" indent="-336994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8pPr>
            <a:lvl9pPr marL="4114800" lvl="8" indent="-336994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Char char="•"/>
              <a:defRPr sz="1707"/>
            </a:lvl9pPr>
          </a:lstStyle>
          <a:p>
            <a:endParaRPr/>
          </a:p>
        </p:txBody>
      </p:sp>
      <p:sp>
        <p:nvSpPr>
          <p:cNvPr id="201" name="Google Shape;201;p89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89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89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8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0617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0"/>
          <p:cNvSpPr txBox="1">
            <a:spLocks noGrp="1"/>
          </p:cNvSpPr>
          <p:nvPr>
            <p:ph type="title"/>
          </p:nvPr>
        </p:nvSpPr>
        <p:spPr>
          <a:xfrm>
            <a:off x="650241" y="291253"/>
            <a:ext cx="4278490" cy="123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Calibri"/>
              <a:buNone/>
              <a:defRPr sz="21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0"/>
          <p:cNvSpPr txBox="1">
            <a:spLocks noGrp="1"/>
          </p:cNvSpPr>
          <p:nvPr>
            <p:ph type="body" idx="1"/>
          </p:nvPr>
        </p:nvSpPr>
        <p:spPr>
          <a:xfrm>
            <a:off x="5084516" y="291254"/>
            <a:ext cx="7270044" cy="6243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45325" algn="l"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3413"/>
              <a:buChar char="•"/>
              <a:defRPr sz="3413"/>
            </a:lvl1pPr>
            <a:lvl2pPr marL="914400" lvl="1" indent="-418274" algn="l">
              <a:spcBef>
                <a:spcPts val="597"/>
              </a:spcBef>
              <a:spcAft>
                <a:spcPts val="0"/>
              </a:spcAft>
              <a:buClr>
                <a:schemeClr val="dk1"/>
              </a:buClr>
              <a:buSzPts val="2987"/>
              <a:buChar char="–"/>
              <a:defRPr sz="2987"/>
            </a:lvl2pPr>
            <a:lvl3pPr marL="1371600" lvl="2" indent="-391160" algn="l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207" name="Google Shape;207;p90"/>
          <p:cNvSpPr txBox="1">
            <a:spLocks noGrp="1"/>
          </p:cNvSpPr>
          <p:nvPr>
            <p:ph type="body" idx="2"/>
          </p:nvPr>
        </p:nvSpPr>
        <p:spPr>
          <a:xfrm>
            <a:off x="650241" y="1530774"/>
            <a:ext cx="4278490" cy="500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493"/>
              <a:buNone/>
              <a:defRPr sz="1493"/>
            </a:lvl1pPr>
            <a:lvl2pPr marL="914400" lvl="1" indent="-22860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2pPr>
            <a:lvl3pPr marL="1371600" lvl="2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/>
            </a:lvl3pPr>
            <a:lvl4pPr marL="1828800" lvl="3" indent="-22860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4pPr>
            <a:lvl5pPr marL="2286000" lvl="4" indent="-22860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5pPr>
            <a:lvl6pPr marL="2743200" lvl="5" indent="-22860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6pPr>
            <a:lvl7pPr marL="3200400" lvl="6" indent="-22860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7pPr>
            <a:lvl8pPr marL="3657600" lvl="7" indent="-22860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8pPr>
            <a:lvl9pPr marL="4114800" lvl="8" indent="-22860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9pPr>
          </a:lstStyle>
          <a:p>
            <a:endParaRPr/>
          </a:p>
        </p:txBody>
      </p:sp>
      <p:sp>
        <p:nvSpPr>
          <p:cNvPr id="208" name="Google Shape;208;p90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209;p90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90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8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404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1"/>
          <p:cNvSpPr txBox="1">
            <a:spLocks noGrp="1"/>
          </p:cNvSpPr>
          <p:nvPr>
            <p:ph type="title"/>
          </p:nvPr>
        </p:nvSpPr>
        <p:spPr>
          <a:xfrm>
            <a:off x="2549032" y="5120640"/>
            <a:ext cx="7802880" cy="604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Calibri"/>
              <a:buNone/>
              <a:defRPr sz="21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1"/>
          <p:cNvSpPr>
            <a:spLocks noGrp="1"/>
          </p:cNvSpPr>
          <p:nvPr>
            <p:ph type="pic" idx="2"/>
          </p:nvPr>
        </p:nvSpPr>
        <p:spPr>
          <a:xfrm>
            <a:off x="2549032" y="653627"/>
            <a:ext cx="7802880" cy="438912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91"/>
          <p:cNvSpPr txBox="1">
            <a:spLocks noGrp="1"/>
          </p:cNvSpPr>
          <p:nvPr>
            <p:ph type="body" idx="1"/>
          </p:nvPr>
        </p:nvSpPr>
        <p:spPr>
          <a:xfrm>
            <a:off x="2549032" y="5725161"/>
            <a:ext cx="7802880" cy="85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493"/>
              <a:buNone/>
              <a:defRPr sz="1493"/>
            </a:lvl1pPr>
            <a:lvl2pPr marL="914400" lvl="1" indent="-22860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2pPr>
            <a:lvl3pPr marL="1371600" lvl="2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/>
            </a:lvl3pPr>
            <a:lvl4pPr marL="1828800" lvl="3" indent="-22860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4pPr>
            <a:lvl5pPr marL="2286000" lvl="4" indent="-22860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5pPr>
            <a:lvl6pPr marL="2743200" lvl="5" indent="-22860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6pPr>
            <a:lvl7pPr marL="3200400" lvl="6" indent="-22860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7pPr>
            <a:lvl8pPr marL="3657600" lvl="7" indent="-22860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8pPr>
            <a:lvl9pPr marL="4114800" lvl="8" indent="-22860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9pPr>
          </a:lstStyle>
          <a:p>
            <a:endParaRPr/>
          </a:p>
        </p:txBody>
      </p:sp>
      <p:sp>
        <p:nvSpPr>
          <p:cNvPr id="215" name="Google Shape;215;p91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91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91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8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50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2"/>
          <p:cNvSpPr txBox="1">
            <a:spLocks noGrp="1"/>
          </p:cNvSpPr>
          <p:nvPr>
            <p:ph type="title"/>
          </p:nvPr>
        </p:nvSpPr>
        <p:spPr>
          <a:xfrm>
            <a:off x="650240" y="292947"/>
            <a:ext cx="1170432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2"/>
          <p:cNvSpPr txBox="1">
            <a:spLocks noGrp="1"/>
          </p:cNvSpPr>
          <p:nvPr>
            <p:ph type="body" idx="1"/>
          </p:nvPr>
        </p:nvSpPr>
        <p:spPr>
          <a:xfrm rot="5400000">
            <a:off x="4088553" y="-1731433"/>
            <a:ext cx="4827694" cy="1170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92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92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92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8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2128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3"/>
          <p:cNvSpPr txBox="1">
            <a:spLocks noGrp="1"/>
          </p:cNvSpPr>
          <p:nvPr>
            <p:ph type="title"/>
          </p:nvPr>
        </p:nvSpPr>
        <p:spPr>
          <a:xfrm rot="5400000">
            <a:off x="7770707" y="1950721"/>
            <a:ext cx="6241627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3"/>
          <p:cNvSpPr txBox="1">
            <a:spLocks noGrp="1"/>
          </p:cNvSpPr>
          <p:nvPr>
            <p:ph type="body" idx="1"/>
          </p:nvPr>
        </p:nvSpPr>
        <p:spPr>
          <a:xfrm rot="5400000">
            <a:off x="1810173" y="-866985"/>
            <a:ext cx="6241627" cy="8561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93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93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93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8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361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2"/>
          </p:nvPr>
        </p:nvSpPr>
        <p:spPr>
          <a:xfrm>
            <a:off x="609602" y="1435100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1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8"/>
          <p:cNvSpPr txBox="1">
            <a:spLocks noGrp="1"/>
          </p:cNvSpPr>
          <p:nvPr>
            <p:ph type="title"/>
          </p:nvPr>
        </p:nvSpPr>
        <p:spPr>
          <a:xfrm>
            <a:off x="650240" y="292947"/>
            <a:ext cx="1170432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93"/>
              <a:buFont typeface="Calibri"/>
              <a:buNone/>
              <a:defRPr sz="4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68"/>
          <p:cNvSpPr txBox="1">
            <a:spLocks noGrp="1"/>
          </p:cNvSpPr>
          <p:nvPr>
            <p:ph type="body" idx="1"/>
          </p:nvPr>
        </p:nvSpPr>
        <p:spPr>
          <a:xfrm>
            <a:off x="650240" y="1706880"/>
            <a:ext cx="11704320" cy="482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45325" algn="l" rtl="0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3413"/>
              <a:buFont typeface="Arial"/>
              <a:buChar char="•"/>
              <a:defRPr sz="34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8274" algn="l" rtl="0">
              <a:lnSpc>
                <a:spcPct val="100000"/>
              </a:lnSpc>
              <a:spcBef>
                <a:spcPts val="597"/>
              </a:spcBef>
              <a:spcAft>
                <a:spcPts val="0"/>
              </a:spcAft>
              <a:buClr>
                <a:schemeClr val="dk1"/>
              </a:buClr>
              <a:buSzPts val="2987"/>
              <a:buFont typeface="Arial"/>
              <a:buChar char="–"/>
              <a:defRPr sz="29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1160" algn="l" rtl="0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40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40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40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40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68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68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68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3" name="Google Shape;233;p11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116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116"/>
          <p:cNvSpPr txBox="1">
            <a:spLocks noGrp="1"/>
          </p:cNvSpPr>
          <p:nvPr>
            <p:ph type="ft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11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3" name="Google Shape;383;p12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4" name="Google Shape;384;p1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5" name="Google Shape;385;p1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6" name="Google Shape;386;p1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8"/>
          <p:cNvSpPr txBox="1">
            <a:spLocks noGrp="1"/>
          </p:cNvSpPr>
          <p:nvPr>
            <p:ph type="title"/>
          </p:nvPr>
        </p:nvSpPr>
        <p:spPr>
          <a:xfrm>
            <a:off x="650240" y="292947"/>
            <a:ext cx="1170432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93"/>
              <a:buFont typeface="Calibri"/>
              <a:buNone/>
              <a:defRPr sz="4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68"/>
          <p:cNvSpPr txBox="1">
            <a:spLocks noGrp="1"/>
          </p:cNvSpPr>
          <p:nvPr>
            <p:ph type="body" idx="1"/>
          </p:nvPr>
        </p:nvSpPr>
        <p:spPr>
          <a:xfrm>
            <a:off x="650240" y="1706880"/>
            <a:ext cx="11704320" cy="482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45325" algn="l" rtl="0"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3413"/>
              <a:buFont typeface="Arial"/>
              <a:buChar char="•"/>
              <a:defRPr sz="34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8274" algn="l" rtl="0">
              <a:spcBef>
                <a:spcPts val="597"/>
              </a:spcBef>
              <a:spcAft>
                <a:spcPts val="0"/>
              </a:spcAft>
              <a:buClr>
                <a:schemeClr val="dk1"/>
              </a:buClr>
              <a:buSzPts val="2987"/>
              <a:buFont typeface="Arial"/>
              <a:buChar char="–"/>
              <a:defRPr sz="29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1160" algn="l" rtl="0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68"/>
          <p:cNvSpPr txBox="1">
            <a:spLocks noGrp="1"/>
          </p:cNvSpPr>
          <p:nvPr>
            <p:ph type="dt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68"/>
          <p:cNvSpPr txBox="1">
            <a:spLocks noGrp="1"/>
          </p:cNvSpPr>
          <p:nvPr>
            <p:ph type="ft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68"/>
          <p:cNvSpPr txBox="1">
            <a:spLocks noGrp="1"/>
          </p:cNvSpPr>
          <p:nvPr>
            <p:ph type="sldNum" idx="12"/>
          </p:nvPr>
        </p:nvSpPr>
        <p:spPr>
          <a:xfrm>
            <a:off x="9320107" y="6780107"/>
            <a:ext cx="3034453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8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8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806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arant.ru/products/ipo/prime/doc/401333920" TargetMode="External"/><Relationship Id="rId3" Type="http://schemas.openxmlformats.org/officeDocument/2006/relationships/hyperlink" Target="http://www.consultant.ru/document/cons_doc_LAW_140174/6b08530edad66747252fe4b34361d250e7af65ac/" TargetMode="External"/><Relationship Id="rId7" Type="http://schemas.openxmlformats.org/officeDocument/2006/relationships/hyperlink" Target="https://docs.edu.gov.ru/document/bf0ceabdc94110049a583890956abbfa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docs.edu.gov.ru/document/8f549a94f631319a9f7f5532748d09fa/" TargetMode="External"/><Relationship Id="rId11" Type="http://schemas.openxmlformats.org/officeDocument/2006/relationships/image" Target="../media/image26.png"/><Relationship Id="rId5" Type="http://schemas.openxmlformats.org/officeDocument/2006/relationships/hyperlink" Target="https://docs.edu.gov.ru/document/75cb08fb7d6b269e9ecb078bd541567b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consultant.ru/document/cons_doc_LAW_140174/60fe09c87bb91e8dc7f6b7bd271f0a70597bdd28/" TargetMode="External"/><Relationship Id="rId9" Type="http://schemas.openxmlformats.org/officeDocument/2006/relationships/hyperlink" Target="https://www.garant.ru/products/ipo/prime/doc/400807193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arant.ru/products/ipo/prime/doc/400807193/" TargetMode="External"/><Relationship Id="rId3" Type="http://schemas.openxmlformats.org/officeDocument/2006/relationships/hyperlink" Target="http://www.consultant.ru/document/cons_doc_LAW_140174/60fe09c87bb91e8dc7f6b7bd271f0a70597bdd28/" TargetMode="External"/><Relationship Id="rId7" Type="http://schemas.openxmlformats.org/officeDocument/2006/relationships/hyperlink" Target="https://docs.edu.gov.ru/document/bf0ceabdc94110049a583890956abbfa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docs.edu.gov.ru/document/8f549a94f631319a9f7f5532748d09fa/" TargetMode="External"/><Relationship Id="rId11" Type="http://schemas.openxmlformats.org/officeDocument/2006/relationships/image" Target="../media/image26.png"/><Relationship Id="rId5" Type="http://schemas.openxmlformats.org/officeDocument/2006/relationships/hyperlink" Target="https://docs.edu.gov.ru/document/75cb08fb7d6b269e9ecb078bd541567b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consultant.ru/document/cons_doc_LAW_140174/6b08530edad66747252fe4b34361d250e7af65ac/" TargetMode="External"/><Relationship Id="rId9" Type="http://schemas.openxmlformats.org/officeDocument/2006/relationships/hyperlink" Target="https://www.garant.ru/products/ipo/prime/doc/401333920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rulaws.ru/acts/Prikaz-Minprosvescheniya-Rossii-ot-27.07.2022-N-629/" TargetMode="External"/><Relationship Id="rId3" Type="http://schemas.openxmlformats.org/officeDocument/2006/relationships/hyperlink" Target="http://www.consultant.ru/document/cons_doc_LAW_140174/8a2ef3d550b182b12707927d61572a4cb473aa03/" TargetMode="External"/><Relationship Id="rId7" Type="http://schemas.openxmlformats.org/officeDocument/2006/relationships/hyperlink" Target="http://www.consultant.ru/document/cons_doc_LAW_185098/1d5a331e22b04694fd4ed9299de5f0008af6c79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base.garant.ru/70429490/" TargetMode="External"/><Relationship Id="rId5" Type="http://schemas.openxmlformats.org/officeDocument/2006/relationships/hyperlink" Target="https://base.garant.ru/70878632/53f89421bbdaf741eb2d1ecc4ddb4c33/#friends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legalacts.ru/doc/rasporjazhenie-minprosveshchenija-rossii-ot-28122020-n-r-193-ob-utverzhdenii/" TargetMode="Externa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image" Target="../media/image27.png"/><Relationship Id="rId21" Type="http://schemas.microsoft.com/office/2007/relationships/hdphoto" Target="../media/hdphoto6.wdp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microsoft.com/office/2007/relationships/hdphoto" Target="../media/hdphoto5.wdp"/><Relationship Id="rId4" Type="http://schemas.openxmlformats.org/officeDocument/2006/relationships/image" Target="../media/image1.png"/><Relationship Id="rId9" Type="http://schemas.openxmlformats.org/officeDocument/2006/relationships/image" Target="../media/image29.png"/><Relationship Id="rId14" Type="http://schemas.microsoft.com/office/2007/relationships/hdphoto" Target="../media/hdphoto4.wdp"/><Relationship Id="rId2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11" Type="http://schemas.openxmlformats.org/officeDocument/2006/relationships/image" Target="../media/image1.png"/><Relationship Id="rId5" Type="http://schemas.openxmlformats.org/officeDocument/2006/relationships/image" Target="../media/image39.png"/><Relationship Id="rId10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openxmlformats.org/officeDocument/2006/relationships/image" Target="../media/image42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0.jpg"/><Relationship Id="rId18" Type="http://schemas.microsoft.com/office/2007/relationships/hdphoto" Target="../media/hdphoto6.wdp"/><Relationship Id="rId3" Type="http://schemas.openxmlformats.org/officeDocument/2006/relationships/image" Target="../media/image45.png"/><Relationship Id="rId21" Type="http://schemas.openxmlformats.org/officeDocument/2006/relationships/image" Target="../media/image54.png"/><Relationship Id="rId7" Type="http://schemas.openxmlformats.org/officeDocument/2006/relationships/image" Target="../media/image1.png"/><Relationship Id="rId12" Type="http://schemas.openxmlformats.org/officeDocument/2006/relationships/image" Target="../media/image49.jpg"/><Relationship Id="rId17" Type="http://schemas.openxmlformats.org/officeDocument/2006/relationships/image" Target="../media/image52.png"/><Relationship Id="rId25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6" Type="http://schemas.microsoft.com/office/2007/relationships/hdphoto" Target="../media/hdphoto2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23.xml"/><Relationship Id="rId6" Type="http://schemas.microsoft.com/office/2007/relationships/hdphoto" Target="../media/hdphoto10.wdp"/><Relationship Id="rId11" Type="http://schemas.openxmlformats.org/officeDocument/2006/relationships/image" Target="../media/image48.jpg"/><Relationship Id="rId24" Type="http://schemas.openxmlformats.org/officeDocument/2006/relationships/image" Target="../media/image55.png"/><Relationship Id="rId5" Type="http://schemas.openxmlformats.org/officeDocument/2006/relationships/image" Target="../media/image46.png"/><Relationship Id="rId15" Type="http://schemas.openxmlformats.org/officeDocument/2006/relationships/image" Target="../media/image17.png"/><Relationship Id="rId23" Type="http://schemas.openxmlformats.org/officeDocument/2006/relationships/image" Target="../media/image7.png"/><Relationship Id="rId10" Type="http://schemas.openxmlformats.org/officeDocument/2006/relationships/image" Target="../media/image47.jpg"/><Relationship Id="rId19" Type="http://schemas.openxmlformats.org/officeDocument/2006/relationships/image" Target="../media/image53.png"/><Relationship Id="rId4" Type="http://schemas.microsoft.com/office/2007/relationships/hdphoto" Target="../media/hdphoto9.wdp"/><Relationship Id="rId9" Type="http://schemas.openxmlformats.org/officeDocument/2006/relationships/image" Target="../media/image3.png"/><Relationship Id="rId14" Type="http://schemas.openxmlformats.org/officeDocument/2006/relationships/image" Target="../media/image51.png"/><Relationship Id="rId22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57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hyperlink" Target="https://mo.mosreg.ru/dokumenty/deyatelnost-sistemy-obrazovaniya/profilaktika-asocialnyh-yavleniy/26-12-2022-11-00-21-rasporyazhenie-ministerstva-obrazovaniya-moskovsko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ant.ru/products/ipo/prime/doc/400807193/#77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7.png"/><Relationship Id="rId4" Type="http://schemas.openxmlformats.org/officeDocument/2006/relationships/hyperlink" Target="https://www.garant.ru/products/ipo/prime/doc/401333920/#10000000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1"/>
          <p:cNvGrpSpPr/>
          <p:nvPr/>
        </p:nvGrpSpPr>
        <p:grpSpPr>
          <a:xfrm>
            <a:off x="0" y="6914613"/>
            <a:ext cx="13004800" cy="427713"/>
            <a:chOff x="1625600" y="6914613"/>
            <a:chExt cx="9753600" cy="427713"/>
          </a:xfrm>
        </p:grpSpPr>
        <p:cxnSp>
          <p:nvCxnSpPr>
            <p:cNvPr id="536" name="Google Shape;536;p1"/>
            <p:cNvCxnSpPr>
              <a:endCxn id="537" idx="3"/>
            </p:cNvCxnSpPr>
            <p:nvPr/>
          </p:nvCxnSpPr>
          <p:spPr>
            <a:xfrm rot="10800000" flipH="1">
              <a:off x="1625600" y="6914613"/>
              <a:ext cx="9753600" cy="11100"/>
            </a:xfrm>
            <a:prstGeom prst="straightConnector1">
              <a:avLst/>
            </a:prstGeom>
            <a:noFill/>
            <a:ln w="2857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38" name="Google Shape;538;p1"/>
            <p:cNvPicPr preferRelativeResize="0"/>
            <p:nvPr/>
          </p:nvPicPr>
          <p:blipFill rotWithShape="1">
            <a:blip r:embed="rId3">
              <a:alphaModFix/>
            </a:blip>
            <a:srcRect b="81149"/>
            <a:stretch/>
          </p:blipFill>
          <p:spPr>
            <a:xfrm>
              <a:off x="1625600" y="7007551"/>
              <a:ext cx="9753600" cy="334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1"/>
          <p:cNvGrpSpPr/>
          <p:nvPr/>
        </p:nvGrpSpPr>
        <p:grpSpPr>
          <a:xfrm>
            <a:off x="0" y="6524904"/>
            <a:ext cx="13004800" cy="790296"/>
            <a:chOff x="1625600" y="4208727"/>
            <a:chExt cx="9753600" cy="813016"/>
          </a:xfrm>
        </p:grpSpPr>
        <p:pic>
          <p:nvPicPr>
            <p:cNvPr id="537" name="Google Shape;537;p1"/>
            <p:cNvPicPr preferRelativeResize="0"/>
            <p:nvPr/>
          </p:nvPicPr>
          <p:blipFill rotWithShape="1">
            <a:blip r:embed="rId4">
              <a:alphaModFix/>
            </a:blip>
            <a:srcRect b="62361"/>
            <a:stretch/>
          </p:blipFill>
          <p:spPr>
            <a:xfrm>
              <a:off x="1625600" y="4208727"/>
              <a:ext cx="9753600" cy="80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1"/>
            <p:cNvPicPr preferRelativeResize="0"/>
            <p:nvPr/>
          </p:nvPicPr>
          <p:blipFill rotWithShape="1">
            <a:blip r:embed="rId5">
              <a:alphaModFix/>
            </a:blip>
            <a:srcRect l="8883" t="1839" r="31009" b="42911"/>
            <a:stretch/>
          </p:blipFill>
          <p:spPr>
            <a:xfrm>
              <a:off x="1625600" y="4316968"/>
              <a:ext cx="3777400" cy="704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1" name="Google Shape;541;p1"/>
          <p:cNvSpPr txBox="1"/>
          <p:nvPr/>
        </p:nvSpPr>
        <p:spPr>
          <a:xfrm>
            <a:off x="10980868" y="6739110"/>
            <a:ext cx="198000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62E7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1"/>
          <p:cNvSpPr txBox="1"/>
          <p:nvPr/>
        </p:nvSpPr>
        <p:spPr>
          <a:xfrm>
            <a:off x="820459" y="1997839"/>
            <a:ext cx="1111420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Организация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работы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общеобразовательной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организации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имеющей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своем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составе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несовершеннолетних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иностранных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граждан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миграционной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историей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слабо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владеющих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и (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или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)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не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владеющих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русским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языком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через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систему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урочной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внеурочной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деятельности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систему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дополнительного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образования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162E7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p1"/>
          <p:cNvSpPr txBox="1"/>
          <p:nvPr/>
        </p:nvSpPr>
        <p:spPr>
          <a:xfrm>
            <a:off x="10692297" y="6248903"/>
            <a:ext cx="20665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апреля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2024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года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162E7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44" name="Google Shape;54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842" y="724874"/>
            <a:ext cx="1637827" cy="92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1560" y="168516"/>
            <a:ext cx="788177" cy="64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15455" y="374551"/>
            <a:ext cx="1747660" cy="4427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7" name="Google Shape;547;p1"/>
          <p:cNvCxnSpPr/>
          <p:nvPr/>
        </p:nvCxnSpPr>
        <p:spPr>
          <a:xfrm rot="10800000" flipH="1">
            <a:off x="354288" y="1548157"/>
            <a:ext cx="12296223" cy="409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48" name="Google Shape;548;p1" descr="C:\Users\akylo\Downloads\фкрц аббр цвет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88320" y="273060"/>
            <a:ext cx="1092682" cy="477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49" name="Google Shape;549;p1"/>
          <p:cNvGraphicFramePr/>
          <p:nvPr>
            <p:extLst>
              <p:ext uri="{D42A27DB-BD31-4B8C-83A1-F6EECF244321}">
                <p14:modId xmlns:p14="http://schemas.microsoft.com/office/powerpoint/2010/main" val="1013487010"/>
              </p:ext>
            </p:extLst>
          </p:nvPr>
        </p:nvGraphicFramePr>
        <p:xfrm>
          <a:off x="1159737" y="5295944"/>
          <a:ext cx="7071725" cy="1162000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925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46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6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162E7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СИЗОВА</a:t>
                      </a:r>
                      <a:endParaRPr sz="1400" b="1" u="none" strike="noStrike" cap="none" dirty="0">
                        <a:solidFill>
                          <a:srgbClr val="162E7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 err="1">
                          <a:solidFill>
                            <a:srgbClr val="162E7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Татьяна</a:t>
                      </a:r>
                      <a:r>
                        <a:rPr lang="en-US" sz="1400" b="1" u="none" strike="noStrike" cap="none" dirty="0">
                          <a:solidFill>
                            <a:srgbClr val="162E7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400" b="1" u="none" strike="noStrike" cap="none" dirty="0" err="1">
                          <a:solidFill>
                            <a:srgbClr val="162E7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Ивановна</a:t>
                      </a:r>
                      <a:endParaRPr sz="1400" b="1" u="none" strike="noStrike" cap="none" dirty="0">
                        <a:solidFill>
                          <a:srgbClr val="162E7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 dirty="0">
                        <a:solidFill>
                          <a:srgbClr val="162E7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Char char="-"/>
                      </a:pPr>
                      <a:r>
                        <a:rPr lang="en-US" sz="1200" b="0" u="none" strike="noStrike" cap="none" dirty="0" err="1">
                          <a:solidFill>
                            <a:srgbClr val="162E7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Руководитель</a:t>
                      </a:r>
                      <a:endParaRPr sz="1400" u="none" strike="noStrike" cap="none" dirty="0">
                        <a:solidFill>
                          <a:srgbClr val="162E71"/>
                        </a:solidFill>
                      </a:endParaRPr>
                    </a:p>
                    <a:p>
                      <a:pPr marL="171450" marR="0" lvl="0" indent="-952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0" u="none" strike="noStrike" cap="none" dirty="0">
                        <a:solidFill>
                          <a:srgbClr val="162E7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71450" marR="0" lvl="0" indent="-952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0" u="none" strike="noStrike" cap="none" dirty="0">
                        <a:solidFill>
                          <a:srgbClr val="162E7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50" name="Google Shape;550;p1"/>
          <p:cNvSpPr/>
          <p:nvPr/>
        </p:nvSpPr>
        <p:spPr>
          <a:xfrm>
            <a:off x="7026592" y="5590339"/>
            <a:ext cx="6502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Федеральный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координационный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ресурсный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центр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психологической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социокультурной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адаптации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несовершеннолетних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иностранных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граждан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162E7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ФГБОУ ВО «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Московский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государственный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психолого-педагогический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университет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62E71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38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1f00db6f413_0_294"/>
          <p:cNvSpPr/>
          <p:nvPr/>
        </p:nvSpPr>
        <p:spPr>
          <a:xfrm>
            <a:off x="4103007" y="4751511"/>
            <a:ext cx="24900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Мероприятия</a:t>
            </a:r>
            <a:r>
              <a:rPr lang="en-US" sz="9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системы</a:t>
            </a:r>
            <a:r>
              <a:rPr lang="en-US" sz="9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дополнительного</a:t>
            </a:r>
            <a:r>
              <a:rPr lang="en-US" sz="9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 </a:t>
            </a:r>
            <a:endParaRPr sz="9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5" name="Google Shape;725;g1f00db6f413_0_294"/>
          <p:cNvSpPr/>
          <p:nvPr/>
        </p:nvSpPr>
        <p:spPr>
          <a:xfrm>
            <a:off x="6658718" y="3847822"/>
            <a:ext cx="5154300" cy="2233800"/>
          </a:xfrm>
          <a:prstGeom prst="homePlate">
            <a:avLst>
              <a:gd name="adj" fmla="val 973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738734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6" name="Google Shape;726;g1f00db6f413_0_294"/>
          <p:cNvSpPr/>
          <p:nvPr/>
        </p:nvSpPr>
        <p:spPr>
          <a:xfrm>
            <a:off x="4049269" y="1495730"/>
            <a:ext cx="7746600" cy="2260500"/>
          </a:xfrm>
          <a:prstGeom prst="homePlate">
            <a:avLst>
              <a:gd name="adj" fmla="val 973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Психолого-педагогическое сопровождение несовершеннолетних иностранных граждан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7" name="Google Shape;727;g1f00db6f413_0_294"/>
          <p:cNvSpPr/>
          <p:nvPr/>
        </p:nvSpPr>
        <p:spPr>
          <a:xfrm>
            <a:off x="1348442" y="1001379"/>
            <a:ext cx="2788500" cy="460800"/>
          </a:xfrm>
          <a:prstGeom prst="homePlate">
            <a:avLst>
              <a:gd name="adj" fmla="val 22746"/>
            </a:avLst>
          </a:prstGeom>
          <a:solidFill>
            <a:srgbClr val="0057A4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Этап 1. Диагностика ситуации </a:t>
            </a:r>
            <a:endParaRPr/>
          </a:p>
        </p:txBody>
      </p:sp>
      <p:sp>
        <p:nvSpPr>
          <p:cNvPr id="728" name="Google Shape;728;g1f00db6f413_0_294"/>
          <p:cNvSpPr/>
          <p:nvPr/>
        </p:nvSpPr>
        <p:spPr>
          <a:xfrm>
            <a:off x="3961812" y="1001379"/>
            <a:ext cx="2772000" cy="460800"/>
          </a:xfrm>
          <a:prstGeom prst="chevron">
            <a:avLst>
              <a:gd name="adj" fmla="val 22923"/>
            </a:avLst>
          </a:prstGeom>
          <a:solidFill>
            <a:srgbClr val="0057A4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Этап 2. Организация и проведение мероприятий</a:t>
            </a:r>
            <a:endParaRPr sz="11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9" name="Google Shape;729;g1f00db6f413_0_294"/>
          <p:cNvSpPr/>
          <p:nvPr/>
        </p:nvSpPr>
        <p:spPr>
          <a:xfrm>
            <a:off x="6592938" y="1001379"/>
            <a:ext cx="2703600" cy="460800"/>
          </a:xfrm>
          <a:prstGeom prst="chevron">
            <a:avLst>
              <a:gd name="adj" fmla="val 22923"/>
            </a:avLst>
          </a:prstGeom>
          <a:solidFill>
            <a:srgbClr val="0057A4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Этап 3. Мониторинг реализации мероприятий</a:t>
            </a:r>
            <a:endParaRPr sz="11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0" name="Google Shape;730;g1f00db6f413_0_294"/>
          <p:cNvSpPr/>
          <p:nvPr/>
        </p:nvSpPr>
        <p:spPr>
          <a:xfrm>
            <a:off x="9141148" y="1001379"/>
            <a:ext cx="2760600" cy="460800"/>
          </a:xfrm>
          <a:prstGeom prst="chevron">
            <a:avLst>
              <a:gd name="adj" fmla="val 22923"/>
            </a:avLst>
          </a:prstGeom>
          <a:solidFill>
            <a:srgbClr val="0057A4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Этап 4. Подведение итогов </a:t>
            </a:r>
            <a:endParaRPr/>
          </a:p>
        </p:txBody>
      </p:sp>
      <p:grpSp>
        <p:nvGrpSpPr>
          <p:cNvPr id="731" name="Google Shape;731;g1f00db6f413_0_294"/>
          <p:cNvGrpSpPr/>
          <p:nvPr/>
        </p:nvGrpSpPr>
        <p:grpSpPr>
          <a:xfrm>
            <a:off x="1362407" y="6129915"/>
            <a:ext cx="10469450" cy="374885"/>
            <a:chOff x="1037785" y="6037018"/>
            <a:chExt cx="7974901" cy="380749"/>
          </a:xfrm>
        </p:grpSpPr>
        <p:cxnSp>
          <p:nvCxnSpPr>
            <p:cNvPr id="732" name="Google Shape;732;g1f00db6f413_0_294"/>
            <p:cNvCxnSpPr/>
            <p:nvPr/>
          </p:nvCxnSpPr>
          <p:spPr>
            <a:xfrm>
              <a:off x="1037785" y="6212464"/>
              <a:ext cx="1980000" cy="0"/>
            </a:xfrm>
            <a:prstGeom prst="straightConnector1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733" name="Google Shape;733;g1f00db6f413_0_294"/>
            <p:cNvCxnSpPr/>
            <p:nvPr/>
          </p:nvCxnSpPr>
          <p:spPr>
            <a:xfrm>
              <a:off x="3041968" y="6212464"/>
              <a:ext cx="1980000" cy="0"/>
            </a:xfrm>
            <a:prstGeom prst="straightConnector1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734" name="Google Shape;734;g1f00db6f413_0_294"/>
            <p:cNvCxnSpPr/>
            <p:nvPr/>
          </p:nvCxnSpPr>
          <p:spPr>
            <a:xfrm>
              <a:off x="5039779" y="6212464"/>
              <a:ext cx="1980000" cy="0"/>
            </a:xfrm>
            <a:prstGeom prst="straightConnector1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735" name="Google Shape;735;g1f00db6f413_0_294"/>
            <p:cNvCxnSpPr/>
            <p:nvPr/>
          </p:nvCxnSpPr>
          <p:spPr>
            <a:xfrm>
              <a:off x="7032686" y="6212464"/>
              <a:ext cx="1980000" cy="0"/>
            </a:xfrm>
            <a:prstGeom prst="straightConnector1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736" name="Google Shape;736;g1f00db6f413_0_294"/>
            <p:cNvSpPr txBox="1"/>
            <p:nvPr/>
          </p:nvSpPr>
          <p:spPr>
            <a:xfrm>
              <a:off x="1660606" y="6073964"/>
              <a:ext cx="493200" cy="17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сентябрь  </a:t>
              </a:r>
              <a:endParaRPr sz="11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7" name="Google Shape;737;g1f00db6f413_0_294"/>
            <p:cNvSpPr txBox="1"/>
            <p:nvPr/>
          </p:nvSpPr>
          <p:spPr>
            <a:xfrm>
              <a:off x="3621778" y="6073967"/>
              <a:ext cx="478500" cy="34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октябрь –</a:t>
              </a:r>
              <a:br>
                <a:rPr lang="en-US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r>
                <a:rPr lang="en-US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декабрь </a:t>
              </a:r>
              <a:endParaRPr/>
            </a:p>
          </p:txBody>
        </p:sp>
        <p:sp>
          <p:nvSpPr>
            <p:cNvPr id="738" name="Google Shape;738;g1f00db6f413_0_294"/>
            <p:cNvSpPr txBox="1"/>
            <p:nvPr/>
          </p:nvSpPr>
          <p:spPr>
            <a:xfrm>
              <a:off x="5733562" y="6070031"/>
              <a:ext cx="457800" cy="34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январь  –</a:t>
              </a:r>
              <a:br>
                <a:rPr lang="en-US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r>
                <a:rPr lang="en-US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март </a:t>
              </a:r>
              <a:endParaRPr sz="11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9" name="Google Shape;739;g1f00db6f413_0_294"/>
            <p:cNvSpPr txBox="1"/>
            <p:nvPr/>
          </p:nvSpPr>
          <p:spPr>
            <a:xfrm>
              <a:off x="7654955" y="6037018"/>
              <a:ext cx="448200" cy="34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апрель  –</a:t>
              </a:r>
              <a:br>
                <a:rPr lang="en-US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r>
                <a:rPr lang="en-US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май</a:t>
              </a:r>
              <a:endParaRPr sz="11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740" name="Google Shape;740;g1f00db6f413_0_294"/>
          <p:cNvCxnSpPr/>
          <p:nvPr/>
        </p:nvCxnSpPr>
        <p:spPr>
          <a:xfrm>
            <a:off x="3993557" y="1478257"/>
            <a:ext cx="0" cy="4749900"/>
          </a:xfrm>
          <a:prstGeom prst="straightConnector1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41" name="Google Shape;741;g1f00db6f413_0_294"/>
          <p:cNvCxnSpPr/>
          <p:nvPr/>
        </p:nvCxnSpPr>
        <p:spPr>
          <a:xfrm>
            <a:off x="6616326" y="1478257"/>
            <a:ext cx="0" cy="4749900"/>
          </a:xfrm>
          <a:prstGeom prst="straightConnector1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42" name="Google Shape;742;g1f00db6f413_0_294"/>
          <p:cNvCxnSpPr/>
          <p:nvPr/>
        </p:nvCxnSpPr>
        <p:spPr>
          <a:xfrm>
            <a:off x="9215710" y="1478257"/>
            <a:ext cx="0" cy="4749900"/>
          </a:xfrm>
          <a:prstGeom prst="straightConnector1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43" name="Google Shape;743;g1f00db6f413_0_294"/>
          <p:cNvCxnSpPr/>
          <p:nvPr/>
        </p:nvCxnSpPr>
        <p:spPr>
          <a:xfrm>
            <a:off x="11832038" y="1478257"/>
            <a:ext cx="0" cy="4749900"/>
          </a:xfrm>
          <a:prstGeom prst="straightConnector1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44" name="Google Shape;744;g1f00db6f413_0_294"/>
          <p:cNvCxnSpPr/>
          <p:nvPr/>
        </p:nvCxnSpPr>
        <p:spPr>
          <a:xfrm>
            <a:off x="1348444" y="1495733"/>
            <a:ext cx="0" cy="4569900"/>
          </a:xfrm>
          <a:prstGeom prst="straightConnector1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45" name="Google Shape;745;g1f00db6f413_0_294"/>
          <p:cNvSpPr/>
          <p:nvPr/>
        </p:nvSpPr>
        <p:spPr>
          <a:xfrm>
            <a:off x="1421148" y="1497762"/>
            <a:ext cx="13143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Подписание согласия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6" name="Google Shape;746;g1f00db6f413_0_294"/>
          <p:cNvSpPr/>
          <p:nvPr/>
        </p:nvSpPr>
        <p:spPr>
          <a:xfrm rot="-5400000">
            <a:off x="-23938" y="2440213"/>
            <a:ext cx="2268600" cy="33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16100" tIns="58050" rIns="116100" bIns="58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РОДИТЕЛИ (ЗАКОННЫЕ ПРЕДСТАВИТЕЛИ)</a:t>
            </a: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7" name="Google Shape;747;g1f00db6f413_0_294"/>
          <p:cNvSpPr/>
          <p:nvPr/>
        </p:nvSpPr>
        <p:spPr>
          <a:xfrm rot="-5400000">
            <a:off x="-152639" y="4907218"/>
            <a:ext cx="2526000" cy="33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16100" tIns="58050" rIns="116100" bIns="58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НЕСОВЕРШЕННОЛЕТНИЕ ИНОСТРАННЫЕ ГРАЖДАНЕ</a:t>
            </a:r>
            <a:endParaRPr sz="12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48" name="Google Shape;748;g1f00db6f413_0_294"/>
          <p:cNvCxnSpPr/>
          <p:nvPr/>
        </p:nvCxnSpPr>
        <p:spPr>
          <a:xfrm rot="10800000">
            <a:off x="1421123" y="3798116"/>
            <a:ext cx="10350300" cy="0"/>
          </a:xfrm>
          <a:prstGeom prst="straightConnector1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49" name="Google Shape;749;g1f00db6f413_0_294"/>
          <p:cNvSpPr/>
          <p:nvPr/>
        </p:nvSpPr>
        <p:spPr>
          <a:xfrm>
            <a:off x="1422365" y="3842917"/>
            <a:ext cx="51705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Прохождение языковой диагностики (первичная, промежуточная, итоговая)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0" name="Google Shape;750;g1f00db6f413_0_294"/>
          <p:cNvSpPr/>
          <p:nvPr/>
        </p:nvSpPr>
        <p:spPr>
          <a:xfrm>
            <a:off x="1828768" y="4297275"/>
            <a:ext cx="21648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Посещение занятий по изучению русского языка как иностранному   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1" name="Google Shape;751;g1f00db6f413_0_294"/>
          <p:cNvSpPr/>
          <p:nvPr/>
        </p:nvSpPr>
        <p:spPr>
          <a:xfrm>
            <a:off x="1409758" y="1947785"/>
            <a:ext cx="17397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Информирование родителей о правилах работы ОО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2" name="Google Shape;752;g1f00db6f413_0_294"/>
          <p:cNvSpPr/>
          <p:nvPr/>
        </p:nvSpPr>
        <p:spPr>
          <a:xfrm>
            <a:off x="2201124" y="2391777"/>
            <a:ext cx="1745100" cy="4608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Согласование программы  по адаптации семьей  с НИГ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3" name="Google Shape;753;g1f00db6f413_0_294"/>
          <p:cNvSpPr/>
          <p:nvPr/>
        </p:nvSpPr>
        <p:spPr>
          <a:xfrm>
            <a:off x="2539973" y="2877776"/>
            <a:ext cx="14280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Анкетирование, социологический опрос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4" name="Google Shape;754;g1f00db6f413_0_294"/>
          <p:cNvSpPr/>
          <p:nvPr/>
        </p:nvSpPr>
        <p:spPr>
          <a:xfrm>
            <a:off x="2539972" y="5193773"/>
            <a:ext cx="35559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Реализация программы комплексного обучения русскому языку   дети + родители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5" name="Google Shape;755;g1f00db6f413_0_294"/>
          <p:cNvSpPr/>
          <p:nvPr/>
        </p:nvSpPr>
        <p:spPr>
          <a:xfrm>
            <a:off x="4052277" y="3331542"/>
            <a:ext cx="19185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Родительские собрания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6" name="Google Shape;756;g1f00db6f413_0_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4138" y="4403613"/>
            <a:ext cx="330830" cy="248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57" name="Google Shape;757;g1f00db6f413_0_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7702" y="1595457"/>
            <a:ext cx="330830" cy="248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58" name="Google Shape;758;g1f00db6f413_0_2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7599" y="5257812"/>
            <a:ext cx="330830" cy="248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59" name="Google Shape;759;g1f00db6f413_0_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1747" y="2510840"/>
            <a:ext cx="330830" cy="248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60" name="Google Shape;760;g1f00db6f413_0_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1747" y="2965503"/>
            <a:ext cx="330830" cy="248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61" name="Google Shape;761;g1f00db6f413_0_294"/>
          <p:cNvSpPr/>
          <p:nvPr/>
        </p:nvSpPr>
        <p:spPr>
          <a:xfrm>
            <a:off x="2649626" y="5650986"/>
            <a:ext cx="13224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Посещение секций, клубов и др.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62" name="Google Shape;762;g1f00db6f413_0_2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92939" y="4854913"/>
            <a:ext cx="330830" cy="248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63" name="Google Shape;763;g1f00db6f413_0_294"/>
          <p:cNvSpPr/>
          <p:nvPr/>
        </p:nvSpPr>
        <p:spPr>
          <a:xfrm>
            <a:off x="4658430" y="4295853"/>
            <a:ext cx="19260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Посещение Интернет - страниц  информирования 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64" name="Google Shape;764;g1f00db6f413_0_294"/>
          <p:cNvGrpSpPr/>
          <p:nvPr/>
        </p:nvGrpSpPr>
        <p:grpSpPr>
          <a:xfrm>
            <a:off x="6669864" y="4389301"/>
            <a:ext cx="330826" cy="248119"/>
            <a:chOff x="6021866" y="3877919"/>
            <a:chExt cx="216000" cy="216000"/>
          </a:xfrm>
        </p:grpSpPr>
        <p:pic>
          <p:nvPicPr>
            <p:cNvPr id="765" name="Google Shape;765;g1f00db6f413_0_29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021866" y="3877919"/>
              <a:ext cx="216000" cy="216000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pic>
        <p:sp>
          <p:nvSpPr>
            <p:cNvPr id="766" name="Google Shape;766;g1f00db6f413_0_294"/>
            <p:cNvSpPr txBox="1"/>
            <p:nvPr/>
          </p:nvSpPr>
          <p:spPr>
            <a:xfrm>
              <a:off x="6063479" y="3954393"/>
              <a:ext cx="125700" cy="6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WWW</a:t>
              </a:r>
              <a:endParaRPr sz="5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767" name="Google Shape;767;g1f00db6f413_0_294"/>
          <p:cNvSpPr/>
          <p:nvPr/>
        </p:nvSpPr>
        <p:spPr>
          <a:xfrm>
            <a:off x="4609961" y="5646464"/>
            <a:ext cx="42294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l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Участие в детских и молодежных объединениях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68" name="Google Shape;768;g1f00db6f413_0_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3657" y="3418726"/>
            <a:ext cx="330830" cy="248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69" name="Google Shape;769;g1f00db6f413_0_294"/>
          <p:cNvSpPr/>
          <p:nvPr/>
        </p:nvSpPr>
        <p:spPr>
          <a:xfrm>
            <a:off x="10871231" y="5646758"/>
            <a:ext cx="10161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Наставничество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70" name="Google Shape;770;g1f00db6f413_0_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9577" y="1981189"/>
            <a:ext cx="330830" cy="248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71" name="Google Shape;771;g1f00db6f413_0_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87239" y="4800608"/>
            <a:ext cx="330830" cy="248123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g1f00db6f413_0_294"/>
          <p:cNvSpPr/>
          <p:nvPr/>
        </p:nvSpPr>
        <p:spPr>
          <a:xfrm>
            <a:off x="9347221" y="2285991"/>
            <a:ext cx="24486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Участие в волонтерской деятельности, наставничество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3" name="Google Shape;773;g1f00db6f413_0_294"/>
          <p:cNvSpPr/>
          <p:nvPr/>
        </p:nvSpPr>
        <p:spPr>
          <a:xfrm>
            <a:off x="3134642" y="4747610"/>
            <a:ext cx="1158571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Внеурочные мероприятия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4" name="Google Shape;774;g1f00db6f413_0_294"/>
          <p:cNvSpPr/>
          <p:nvPr/>
        </p:nvSpPr>
        <p:spPr>
          <a:xfrm>
            <a:off x="2027484" y="4749991"/>
            <a:ext cx="12582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Урочные мероприятия 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5" name="Google Shape;775;g1f00db6f413_0_294"/>
          <p:cNvSpPr/>
          <p:nvPr/>
        </p:nvSpPr>
        <p:spPr>
          <a:xfrm>
            <a:off x="1409062" y="6512085"/>
            <a:ext cx="11595600" cy="51030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16100" tIns="58050" rIns="116100" bIns="58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ОБРАЗОВАТЕЛЬНАЯ ОРГАНИЗАЦИЯ</a:t>
            </a:r>
            <a:endParaRPr sz="1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6" name="Google Shape;776;g1f00db6f413_0_294"/>
          <p:cNvSpPr/>
          <p:nvPr/>
        </p:nvSpPr>
        <p:spPr>
          <a:xfrm>
            <a:off x="4368785" y="2362191"/>
            <a:ext cx="19185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Участие  в мероприятиях программы по адаптации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77" name="Google Shape;777;g1f00db6f413_0_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9199" y="2438392"/>
            <a:ext cx="330830" cy="248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78" name="Google Shape;778;g1f00db6f413_0_294"/>
          <p:cNvSpPr/>
          <p:nvPr/>
        </p:nvSpPr>
        <p:spPr>
          <a:xfrm>
            <a:off x="4368785" y="2819394"/>
            <a:ext cx="19185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Информирование о результатах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79" name="Google Shape;779;g1f00db6f413_0_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9199" y="2895595"/>
            <a:ext cx="330830" cy="248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80" name="Google Shape;780;g1f00db6f413_0_294"/>
          <p:cNvSpPr/>
          <p:nvPr/>
        </p:nvSpPr>
        <p:spPr>
          <a:xfrm>
            <a:off x="9245619" y="5638814"/>
            <a:ext cx="12192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Волонтерская деятельность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1" name="Google Shape;781;g1f00db6f413_0_2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2383" y="5715015"/>
            <a:ext cx="330830" cy="248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82" name="Google Shape;782;g1f00db6f413_0_2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39217" y="5715015"/>
            <a:ext cx="330830" cy="248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83" name="Google Shape;783;g1f00db6f413_0_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4829" y="5715015"/>
            <a:ext cx="330830" cy="24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g1f00db6f413_0_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87239" y="5715015"/>
            <a:ext cx="330830" cy="248123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g1f00db6f413_0_294"/>
          <p:cNvSpPr/>
          <p:nvPr/>
        </p:nvSpPr>
        <p:spPr>
          <a:xfrm>
            <a:off x="6705601" y="3352798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16100" tIns="58050" rIns="116100" bIns="58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 u="none" strike="noStrike" cap="none">
                <a:solidFill>
                  <a:srgbClr val="9748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возникновении трудностей в адаптации </a:t>
            </a:r>
            <a:endParaRPr sz="1300" b="1" i="1" u="none" strike="noStrike" cap="none">
              <a:solidFill>
                <a:srgbClr val="97480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6" name="Google Shape;786;g1f00db6f413_0_294"/>
          <p:cNvSpPr/>
          <p:nvPr/>
        </p:nvSpPr>
        <p:spPr>
          <a:xfrm>
            <a:off x="7010403" y="4724406"/>
            <a:ext cx="1930500" cy="533405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Прохождение</a:t>
            </a:r>
            <a:r>
              <a:rPr lang="en-US" sz="9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психолого-педагогического</a:t>
            </a:r>
            <a:r>
              <a:rPr lang="en-US" sz="9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консилиума</a:t>
            </a:r>
            <a:r>
              <a:rPr lang="en-US" sz="9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9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ППк</a:t>
            </a:r>
            <a:r>
              <a:rPr lang="en-US" sz="9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9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7" name="Google Shape;787;g1f00db6f413_0_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0818" y="4800608"/>
            <a:ext cx="330830" cy="248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88" name="Google Shape;788;g1f00db6f413_0_294"/>
          <p:cNvSpPr/>
          <p:nvPr/>
        </p:nvSpPr>
        <p:spPr>
          <a:xfrm>
            <a:off x="9347220" y="4724407"/>
            <a:ext cx="2438400" cy="3810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Прохождение  ПМПк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9" name="Google Shape;789;g1f00db6f413_0_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87239" y="2362191"/>
            <a:ext cx="330830" cy="248123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g1f00db6f413_0_294"/>
          <p:cNvSpPr/>
          <p:nvPr/>
        </p:nvSpPr>
        <p:spPr>
          <a:xfrm>
            <a:off x="6705601" y="2819394"/>
            <a:ext cx="2946300" cy="4254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l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Согласование и реализация  плана коррекционных мероприятий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1" name="Google Shape;791;g1f00db6f413_0_294"/>
          <p:cNvSpPr/>
          <p:nvPr/>
        </p:nvSpPr>
        <p:spPr>
          <a:xfrm>
            <a:off x="6705601" y="3886201"/>
            <a:ext cx="5079900" cy="3810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Прохождение   диагностики по социальной и культурной адаптации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2" name="Google Shape;792;g1f00db6f413_0_294"/>
          <p:cNvSpPr/>
          <p:nvPr/>
        </p:nvSpPr>
        <p:spPr>
          <a:xfrm>
            <a:off x="10058425" y="2819394"/>
            <a:ext cx="1727100" cy="381000"/>
          </a:xfrm>
          <a:prstGeom prst="homePlate">
            <a:avLst>
              <a:gd name="adj" fmla="val 22746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07175" tIns="53575" rIns="107175" bIns="53575" anchor="ctr" anchorCtr="0">
            <a:noAutofit/>
          </a:bodyPr>
          <a:lstStyle/>
          <a:p>
            <a:pPr marL="0" marR="0" lvl="0" indent="0" algn="ctr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Информирование о результатах</a:t>
            </a: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3" name="Google Shape;793;g1f00db6f413_0_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87239" y="2895595"/>
            <a:ext cx="330830" cy="24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g1f00db6f413_0_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2023" y="2895595"/>
            <a:ext cx="330830" cy="24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g1f00db6f413_0_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87239" y="3962403"/>
            <a:ext cx="330830" cy="248123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g1f00db6f413_0_294"/>
          <p:cNvSpPr txBox="1"/>
          <p:nvPr/>
        </p:nvSpPr>
        <p:spPr>
          <a:xfrm>
            <a:off x="1" y="613485"/>
            <a:ext cx="12815478" cy="35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5F97"/>
              </a:buClr>
              <a:buSzPts val="2000"/>
              <a:buFont typeface="Arial"/>
              <a:buNone/>
            </a:pPr>
            <a:r>
              <a:rPr lang="en-US" sz="1900" b="1" i="0" u="none" strike="noStrike" cap="none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Основные</a:t>
            </a:r>
            <a:r>
              <a:rPr lang="en-US" sz="1900" b="1" i="0" u="none" strike="noStrike" cap="none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900" b="1" i="0" u="none" strike="noStrike" cap="none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этапы</a:t>
            </a:r>
            <a:r>
              <a:rPr lang="en-US" sz="1900" b="1" i="0" u="none" strike="noStrike" cap="none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900" b="1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900" b="1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900" b="1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социализации</a:t>
            </a:r>
            <a:r>
              <a:rPr lang="en-US" sz="1900" b="1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900" b="1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психологической</a:t>
            </a:r>
            <a:r>
              <a:rPr lang="en-US" sz="1900" b="1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900" b="1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адаптации</a:t>
            </a:r>
            <a:r>
              <a:rPr lang="en-US" sz="1900" b="1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900" b="1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несовершеннолетних</a:t>
            </a:r>
            <a:r>
              <a:rPr lang="en-US" sz="1900" b="1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900" b="1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иностранных</a:t>
            </a:r>
            <a:r>
              <a:rPr lang="en-US" sz="1900" b="1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900" b="1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граждан</a:t>
            </a:r>
            <a:endParaRPr sz="1900" b="1" dirty="0">
              <a:solidFill>
                <a:srgbClr val="162E7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7" name="Google Shape;797;g1f00db6f413_0_294" descr="C:\Users\akylo\Downloads\фкрц аббр цвет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g1f00db6f413_0_294"/>
          <p:cNvSpPr/>
          <p:nvPr/>
        </p:nvSpPr>
        <p:spPr>
          <a:xfrm>
            <a:off x="216149" y="170035"/>
            <a:ext cx="10421676" cy="40989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Организация </a:t>
            </a:r>
            <a:r>
              <a:rPr lang="en-US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работы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общеобразовательных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организаций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с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несовершеннолетними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иностранными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гражданами</a:t>
            </a:r>
            <a:endParaRPr sz="1300" b="1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78" name="Google Shape;710;g1f00db6f413_4_25"/>
          <p:cNvCxnSpPr/>
          <p:nvPr/>
        </p:nvCxnSpPr>
        <p:spPr>
          <a:xfrm rot="10800000" flipH="1">
            <a:off x="164914" y="873268"/>
            <a:ext cx="12599400" cy="42300"/>
          </a:xfrm>
          <a:prstGeom prst="straightConnector1">
            <a:avLst/>
          </a:prstGeom>
          <a:noFill/>
          <a:ln w="19050" cap="flat" cmpd="sng">
            <a:solidFill>
              <a:srgbClr val="00005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oogle Shape;822;p21"/>
          <p:cNvGrpSpPr/>
          <p:nvPr/>
        </p:nvGrpSpPr>
        <p:grpSpPr>
          <a:xfrm>
            <a:off x="0" y="6914613"/>
            <a:ext cx="13004800" cy="427713"/>
            <a:chOff x="1625600" y="6914613"/>
            <a:chExt cx="9753600" cy="427713"/>
          </a:xfrm>
        </p:grpSpPr>
        <p:cxnSp>
          <p:nvCxnSpPr>
            <p:cNvPr id="823" name="Google Shape;823;p21"/>
            <p:cNvCxnSpPr/>
            <p:nvPr/>
          </p:nvCxnSpPr>
          <p:spPr>
            <a:xfrm rot="10800000" flipH="1">
              <a:off x="1625600" y="6914613"/>
              <a:ext cx="9753600" cy="11204"/>
            </a:xfrm>
            <a:prstGeom prst="straightConnector1">
              <a:avLst/>
            </a:prstGeom>
            <a:noFill/>
            <a:ln w="2857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824" name="Google Shape;824;p21"/>
            <p:cNvPicPr preferRelativeResize="0"/>
            <p:nvPr/>
          </p:nvPicPr>
          <p:blipFill rotWithShape="1">
            <a:blip r:embed="rId3">
              <a:alphaModFix/>
            </a:blip>
            <a:srcRect b="81149"/>
            <a:stretch/>
          </p:blipFill>
          <p:spPr>
            <a:xfrm>
              <a:off x="1625600" y="7007551"/>
              <a:ext cx="9753600" cy="334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5" name="Google Shape;825;p21"/>
          <p:cNvGrpSpPr/>
          <p:nvPr/>
        </p:nvGrpSpPr>
        <p:grpSpPr>
          <a:xfrm>
            <a:off x="0" y="6524904"/>
            <a:ext cx="13004800" cy="790296"/>
            <a:chOff x="1625600" y="4208727"/>
            <a:chExt cx="9753600" cy="813016"/>
          </a:xfrm>
        </p:grpSpPr>
        <p:pic>
          <p:nvPicPr>
            <p:cNvPr id="826" name="Google Shape;826;p21"/>
            <p:cNvPicPr preferRelativeResize="0"/>
            <p:nvPr/>
          </p:nvPicPr>
          <p:blipFill rotWithShape="1">
            <a:blip r:embed="rId4">
              <a:alphaModFix/>
            </a:blip>
            <a:srcRect b="62361"/>
            <a:stretch/>
          </p:blipFill>
          <p:spPr>
            <a:xfrm>
              <a:off x="1625600" y="4208727"/>
              <a:ext cx="9753600" cy="80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7" name="Google Shape;827;p21"/>
            <p:cNvPicPr preferRelativeResize="0"/>
            <p:nvPr/>
          </p:nvPicPr>
          <p:blipFill rotWithShape="1">
            <a:blip r:embed="rId5">
              <a:alphaModFix/>
            </a:blip>
            <a:srcRect l="8883" t="1839" r="31009" b="42911"/>
            <a:stretch/>
          </p:blipFill>
          <p:spPr>
            <a:xfrm>
              <a:off x="1625600" y="4316968"/>
              <a:ext cx="3777400" cy="704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8" name="Google Shape;828;p21"/>
          <p:cNvSpPr txBox="1"/>
          <p:nvPr/>
        </p:nvSpPr>
        <p:spPr>
          <a:xfrm>
            <a:off x="2144087" y="1671072"/>
            <a:ext cx="680100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9" name="Google Shape;829;p21"/>
          <p:cNvSpPr txBox="1"/>
          <p:nvPr/>
        </p:nvSpPr>
        <p:spPr>
          <a:xfrm>
            <a:off x="10980868" y="6739110"/>
            <a:ext cx="198000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0" name="Google Shape;830;p21"/>
          <p:cNvSpPr/>
          <p:nvPr/>
        </p:nvSpPr>
        <p:spPr>
          <a:xfrm>
            <a:off x="256270" y="1005777"/>
            <a:ext cx="2743200" cy="64291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Урочная деятельность</a:t>
            </a:r>
            <a:endParaRPr sz="18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1" name="Google Shape;831;p21"/>
          <p:cNvSpPr/>
          <p:nvPr/>
        </p:nvSpPr>
        <p:spPr>
          <a:xfrm>
            <a:off x="5159980" y="935279"/>
            <a:ext cx="2743200" cy="64291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Внеурочная деятельность</a:t>
            </a:r>
            <a:endParaRPr sz="18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2" name="Google Shape;832;p21"/>
          <p:cNvSpPr/>
          <p:nvPr/>
        </p:nvSpPr>
        <p:spPr>
          <a:xfrm>
            <a:off x="9901347" y="952429"/>
            <a:ext cx="2743200" cy="64291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Дополнительное образование</a:t>
            </a:r>
            <a:endParaRPr sz="18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3" name="Google Shape;833;p21"/>
          <p:cNvSpPr txBox="1"/>
          <p:nvPr/>
        </p:nvSpPr>
        <p:spPr>
          <a:xfrm>
            <a:off x="256270" y="1745258"/>
            <a:ext cx="376328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Содержание предметов направлено в том числе: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усвоение общепризнанных в российском обществе норм поведения;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формирование  присущих российскому обществу правосознания и правовой культуры;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приобщение к традиционным российским духовно-нравственным ценностям.</a:t>
            </a:r>
            <a:b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Отдельные курсы, способствующие успешному освоению русского языка.</a:t>
            </a:r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Техники и технологии в уроке.</a:t>
            </a:r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4" name="Google Shape;834;p21"/>
          <p:cNvSpPr txBox="1"/>
          <p:nvPr/>
        </p:nvSpPr>
        <p:spPr>
          <a:xfrm>
            <a:off x="4133849" y="1707116"/>
            <a:ext cx="5042389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809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Курсы, занятия патриотической, гражданско-патриотической, военно-патриотической, краеведческой, историко-культурной направленности.</a:t>
            </a:r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1809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Курсы, занятия духовно-нравственной направленности по религиозным культурам народов России, основам духовно-нравственной культуры народов России, духовно-историческому краеведению.</a:t>
            </a:r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1809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Курсы, занятия познавательной, научной, исследовательской, просветительской направленности.</a:t>
            </a:r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1809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Курсы, занятия экологической, природоохранной направленности;</a:t>
            </a:r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1809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Курсы, занятия в области искусств, художественного творчества разных видов и жанров.</a:t>
            </a:r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1809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Курсы, занятия туристско-краеведческой направленности.</a:t>
            </a:r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1809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Курсы, занятия оздоровительной и спортивной направленности.</a:t>
            </a:r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5" name="Google Shape;835;p21"/>
          <p:cNvSpPr txBox="1"/>
          <p:nvPr/>
        </p:nvSpPr>
        <p:spPr>
          <a:xfrm>
            <a:off x="9211335" y="1724674"/>
            <a:ext cx="353906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809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Реализация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дополнительных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общеобразовательных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общеразвивающих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базе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общеобразовательных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организаций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базе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дополнительного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взрослых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различной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направленности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технической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естественнонаучной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физкультурно-спортивной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художественной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туристско-краеведческой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социально-гуманитарной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2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1809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Сетевая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форма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реализации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общеобразовательных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общеразвивающих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2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6" name="Google Shape;836;p21"/>
          <p:cNvSpPr txBox="1"/>
          <p:nvPr/>
        </p:nvSpPr>
        <p:spPr>
          <a:xfrm>
            <a:off x="7427505" y="4533640"/>
            <a:ext cx="5217042" cy="369332"/>
          </a:xfrm>
          <a:prstGeom prst="rect">
            <a:avLst/>
          </a:prstGeom>
          <a:solidFill>
            <a:srgbClr val="CCD8E6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Условия для реализации</a:t>
            </a:r>
            <a:endParaRPr sz="1800" b="0" i="0" u="none" strike="noStrike" cap="none">
              <a:solidFill>
                <a:srgbClr val="1F497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7" name="Google Shape;837;p21"/>
          <p:cNvSpPr txBox="1"/>
          <p:nvPr/>
        </p:nvSpPr>
        <p:spPr>
          <a:xfrm>
            <a:off x="7427505" y="5139909"/>
            <a:ext cx="5217042" cy="1384995"/>
          </a:xfrm>
          <a:prstGeom prst="rect">
            <a:avLst/>
          </a:prstGeom>
          <a:noFill/>
          <a:ln w="9525" cap="flat" cmpd="sng">
            <a:solidFill>
              <a:srgbClr val="325F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-"/>
            </a:pPr>
            <a:r>
              <a:rPr lang="en-US" sz="1200" b="1" i="0" u="none" strike="noStrike" cap="none">
                <a:solidFill>
                  <a:srgbClr val="325F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Нормативно-правовое обеспечение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-"/>
            </a:pPr>
            <a:r>
              <a:rPr lang="en-US" sz="1200" b="1" i="0" u="none" strike="noStrike" cap="none">
                <a:solidFill>
                  <a:srgbClr val="325F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Подготовка и обеспечение кадровыми ресурсами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-"/>
            </a:pPr>
            <a:r>
              <a:rPr lang="en-US" sz="1200" b="1" i="0" u="none" strike="noStrike" cap="none">
                <a:solidFill>
                  <a:srgbClr val="325F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Учебно-методическое обеспечение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-"/>
            </a:pPr>
            <a:r>
              <a:rPr lang="en-US" sz="1200" b="1" i="0" u="none" strike="noStrike" cap="none">
                <a:solidFill>
                  <a:srgbClr val="325F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Диагностический инструментарий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-"/>
            </a:pPr>
            <a:r>
              <a:rPr lang="en-US" sz="1200" b="1" i="0" u="none" strike="noStrike" cap="none">
                <a:solidFill>
                  <a:srgbClr val="325F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Разработка методических рекомендаций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-"/>
            </a:pPr>
            <a:r>
              <a:rPr lang="en-US" sz="1200" b="1" i="0" u="none" strike="noStrike" cap="none">
                <a:solidFill>
                  <a:srgbClr val="325F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Определение источников и механизмов дополнительного финансирования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8" name="Google Shape;838;p21" descr="C:\Users\akylo\Downloads\фкрц аббр цвет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9" name="Google Shape;839;p21"/>
          <p:cNvCxnSpPr/>
          <p:nvPr/>
        </p:nvCxnSpPr>
        <p:spPr>
          <a:xfrm rot="10800000" flipH="1">
            <a:off x="216149" y="836140"/>
            <a:ext cx="12599329" cy="42375"/>
          </a:xfrm>
          <a:prstGeom prst="straightConnector1">
            <a:avLst/>
          </a:prstGeom>
          <a:noFill/>
          <a:ln w="19050" cap="flat" cmpd="sng">
            <a:solidFill>
              <a:srgbClr val="00005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0" name="Google Shape;840;p21"/>
          <p:cNvCxnSpPr/>
          <p:nvPr/>
        </p:nvCxnSpPr>
        <p:spPr>
          <a:xfrm>
            <a:off x="3992385" y="1005777"/>
            <a:ext cx="12337" cy="3083045"/>
          </a:xfrm>
          <a:prstGeom prst="straightConnector1">
            <a:avLst/>
          </a:prstGeom>
          <a:noFill/>
          <a:ln w="19050" cap="flat" cmpd="sng">
            <a:solidFill>
              <a:srgbClr val="00005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1" name="Google Shape;841;p21"/>
          <p:cNvCxnSpPr/>
          <p:nvPr/>
        </p:nvCxnSpPr>
        <p:spPr>
          <a:xfrm>
            <a:off x="9202561" y="933826"/>
            <a:ext cx="17548" cy="3122987"/>
          </a:xfrm>
          <a:prstGeom prst="straightConnector1">
            <a:avLst/>
          </a:prstGeom>
          <a:noFill/>
          <a:ln w="19050" cap="flat" cmpd="sng">
            <a:solidFill>
              <a:srgbClr val="00005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2" name="Google Shape;842;p21"/>
          <p:cNvSpPr/>
          <p:nvPr/>
        </p:nvSpPr>
        <p:spPr>
          <a:xfrm>
            <a:off x="216148" y="170036"/>
            <a:ext cx="10356601" cy="28696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Организация </a:t>
            </a:r>
            <a:r>
              <a:rPr lang="en-US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работы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общеобразовательных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организаций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с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несовершеннолетними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иностранными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гражданами</a:t>
            </a:r>
            <a:endParaRPr sz="1300" b="1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43" name="Google Shape;843;p21"/>
          <p:cNvSpPr/>
          <p:nvPr/>
        </p:nvSpPr>
        <p:spPr>
          <a:xfrm>
            <a:off x="1948120" y="4418849"/>
            <a:ext cx="408853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Особые образовательные потребности несовершеннолетних иностранных граждан.</a:t>
            </a:r>
            <a:endParaRPr sz="1200" b="1" i="1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Недостаточный уровень владения русским языком, как языком коммуникации и языком обучения.</a:t>
            </a:r>
            <a:endParaRPr sz="1200" b="1" i="1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Несоответствие уровня знаний, полученных в стране исхода, российским образовательным стандартам.</a:t>
            </a:r>
            <a:endParaRPr sz="1200" b="1" i="1" u="none" strike="noStrike" cap="none">
              <a:solidFill>
                <a:srgbClr val="1F497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Эмоционально-личностные трудности, вызванные переживанием  миграционного стресса.</a:t>
            </a:r>
            <a:endParaRPr sz="1200" b="1" i="1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Отсутствие или нехватка социальных навыков, соответствующих возрасту.</a:t>
            </a:r>
            <a:endParaRPr sz="1200" b="1" i="1" u="none" strike="noStrike" cap="none">
              <a:solidFill>
                <a:srgbClr val="1F497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Ориентация на нормы и правила культуры страны и региона исхода.</a:t>
            </a:r>
            <a:endParaRPr sz="1200" b="1" i="1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8" name="Google Shape;908;g1f00edccdc5_2_0"/>
          <p:cNvGraphicFramePr/>
          <p:nvPr>
            <p:extLst>
              <p:ext uri="{D42A27DB-BD31-4B8C-83A1-F6EECF244321}">
                <p14:modId xmlns:p14="http://schemas.microsoft.com/office/powerpoint/2010/main" val="52279790"/>
              </p:ext>
            </p:extLst>
          </p:nvPr>
        </p:nvGraphicFramePr>
        <p:xfrm>
          <a:off x="0" y="628050"/>
          <a:ext cx="13004800" cy="6687150"/>
        </p:xfrm>
        <a:graphic>
          <a:graphicData uri="http://schemas.openxmlformats.org/drawingml/2006/table">
            <a:tbl>
              <a:tblPr firstRow="1" bandRow="1">
                <a:noFill/>
                <a:tableStyleId>{0F0C06A7-E645-4E1E-881E-24FF05FB1A6C}</a:tableStyleId>
              </a:tblPr>
              <a:tblGrid>
                <a:gridCol w="9385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7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4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199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56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386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9665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48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реализации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Организация деятельности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Нормативно- правовые акты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Форма реализации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Исполнители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Примечание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675"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I. Языковая адаптация</a:t>
                      </a:r>
                      <a:endParaRPr sz="10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7525" marR="97525" marT="48775" marB="4877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7525" marR="97525" marT="48775" marB="4877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88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1.Урочная деятельность </a:t>
                      </a:r>
                      <a:endParaRPr sz="10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7525" marR="97525" marT="48775" marB="4877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 «Русский язык как иностранный» включен в часть учебного плана, формируемого участниками образовательных отношений (индивидуальный учебный план)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2..Согласно расписанию уроков учебный курс «Русский язык как иностранный» проводится в часы, отведенные на реализацию урочной деятельности, для несовершеннолетних иностранных граждан и/или детей с миграционной историей, не владеющих или слабо владеющий русским языком (обучаются отдельно от других учащихся общеобразовательного класса)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7525" marR="97525" marT="48775" marB="48775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части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статьи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34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закона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29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декабря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2012 г. № 273-ФЗ «Об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образовании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 </a:t>
                      </a:r>
                      <a:r>
                        <a:rPr lang="en-US" sz="10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"/>
                        </a:rPr>
                        <a:t>http://www.consultant.ru/document/cons_doc_LAW_140174/6b08530edad66747252fe4b34361d250e7af65ac/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2.Пункт 1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части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4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статьи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44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закона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29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декабря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2012 г. № 273-ФЗ «Об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образовании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 </a:t>
                      </a:r>
                      <a:r>
                        <a:rPr lang="en-US" sz="10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http://www.consultant.ru/document/cons_doc_LAW_140174/60fe09c87bb91e8dc7f6b7bd271f0a70597bdd28/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5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части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статьи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34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закона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29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декабря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2012 г. № 273-ФЗ «Об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образовании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 </a:t>
                      </a:r>
                      <a:r>
                        <a:rPr lang="en-US" sz="10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"/>
                        </a:rPr>
                        <a:t>http://www.consultant.ru/document/cons_doc_LAW_140174/6b08530edad66747252fe4b34361d250e7af65ac/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15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приказа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Министерства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 и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науки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6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октября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2009 № 373 «Об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и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введении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действие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государственного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стандарта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начального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образования» </a:t>
                      </a:r>
                      <a:r>
                        <a:rPr lang="en-US" sz="10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https://docs.edu.gov.ru/document/75cb08fb7d6b269e9ecb078bd541567b/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15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приказа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Министерства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 и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науки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17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декабря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2010 № 1897 «Об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государственного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стандарта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основного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образования» </a:t>
                      </a:r>
                      <a:r>
                        <a:rPr lang="en-US" sz="10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/>
                        </a:rPr>
                        <a:t>https://docs.edu.gov.ru/document/8f549a94f631319a9f7f5532748d09fa/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16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приказа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Министерства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 и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науки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17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2012 № 413 «Об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государственного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стандарта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среднего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образования» </a:t>
                      </a:r>
                      <a:r>
                        <a:rPr lang="en-US" sz="10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/>
                        </a:rPr>
                        <a:t>https://docs.edu.gov.ru/document/bf0ceabdc94110049a583890956abbfa/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Подпункт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5,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пункты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9, 20, 21, 25, 26, 28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приказа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Министерства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Просвещения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31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2021 № 287 «Об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государственного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стандарта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основного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образования»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/>
                        </a:rPr>
                        <a:t>https://www.garant.ru/products/ipo/prime/doc/401333920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8.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Подпункт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6.16,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подпункты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19, 20, 21, 24, 25, 32.1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приказа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Министерства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Просвещения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31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2021 № 286 «Об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государственного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стандарта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начального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образования» 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9"/>
                        </a:rPr>
                        <a:t>https://www.garant.ru/products/ipo/prime/doc/400807193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</a:txBody>
                  <a:tcPr marL="73150" marR="7315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Индивидуальный учебный план (индивидуальная групповая форма работы)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7525" marR="97525" marT="48775" marB="4877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Times New Roman"/>
                        <a:buNone/>
                      </a:pPr>
                      <a:r>
                        <a:rPr lang="en-US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Учителя (начальные классы, русский язык</a:t>
                      </a:r>
                      <a:br>
                        <a:rPr lang="en-US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n-US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 иностранный язык), прошедшие переподготовку по дополнительной профессиональной программе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Times New Roman"/>
                        <a:buNone/>
                      </a:pPr>
                      <a:r>
                        <a:rPr lang="en-US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 направлению «Русский язык как иностранный».</a:t>
                      </a:r>
                      <a:endParaRPr sz="1400" u="none" strike="noStrike" cap="none"/>
                    </a:p>
                  </a:txBody>
                  <a:tcPr marL="97525" marR="97525" marT="48775" marB="4877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1.Учебный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предмет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«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Русский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язык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как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иностранный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реализуется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через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групповую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форму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работы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время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процесса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отдельному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расписанию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уроков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 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2.Количество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учебных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часов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отводимых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изучение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учебного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курса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«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Русский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язык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как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иностранный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»,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может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быть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определено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счет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объема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часов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учебного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плана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формируемого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участниками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образовательных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отношений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начальное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 -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более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20%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объема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часов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учебного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плана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основное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 -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более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30%;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среднее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образование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-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более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40%.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Риски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1.Количество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учебных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часов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части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учебного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плана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формируемого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участниками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образовательных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отношений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достаточен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уровня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обеспечения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потребностей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несовершеннолетнего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иностранного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гражданина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овладении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русским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языком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и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освоении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программы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соответствующего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уровня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обучения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определенных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учебный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год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2.Недостаточность 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учебно-методического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обеспечения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изучения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учебного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курса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«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Русский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язык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как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иностранный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 в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образовательной</a:t>
                      </a: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организации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09" name="Google Shape;909;g1f00edccdc5_2_0" descr="C:\Users\akylo\Downloads\фкрц аббр цвет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779946" y="96974"/>
            <a:ext cx="1092682" cy="477263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g1f00edccdc5_2_0"/>
          <p:cNvSpPr/>
          <p:nvPr/>
        </p:nvSpPr>
        <p:spPr>
          <a:xfrm>
            <a:off x="216148" y="170036"/>
            <a:ext cx="10425181" cy="3214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Организация </a:t>
            </a:r>
            <a:r>
              <a:rPr lang="en-US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работы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общеобразовательных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организаций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с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несовершеннолетними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иностранными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гражданами</a:t>
            </a:r>
            <a:endParaRPr sz="1300" b="1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" name="Google Shape;929;g1f00edccdc5_2_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53184" y="5535334"/>
            <a:ext cx="1762290" cy="16449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30;g1f00edccdc5_2_12"/>
          <p:cNvSpPr txBox="1"/>
          <p:nvPr/>
        </p:nvSpPr>
        <p:spPr>
          <a:xfrm>
            <a:off x="7010650" y="5526650"/>
            <a:ext cx="3911100" cy="1662300"/>
          </a:xfrm>
          <a:prstGeom prst="rect">
            <a:avLst/>
          </a:prstGeom>
          <a:solidFill>
            <a:schemeClr val="lt1"/>
          </a:solidFill>
          <a:ln w="3175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Серия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семинаров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руководителей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учреждений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специалистов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муниципальных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органов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управления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образования,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реализующих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методическое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сопровождение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работы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общеобразовательных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организаций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субъекте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психологической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социокультурной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адаптации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иностранных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граждан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формате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видеоконференцсвязи</a:t>
            </a:r>
            <a:endParaRPr sz="1100" dirty="0">
              <a:solidFill>
                <a:schemeClr val="dk2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0454823" y="6850178"/>
            <a:ext cx="527856" cy="37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7" name="Google Shape;917;g1f00edccdc5_2_6"/>
          <p:cNvGraphicFramePr/>
          <p:nvPr/>
        </p:nvGraphicFramePr>
        <p:xfrm>
          <a:off x="0" y="800525"/>
          <a:ext cx="13004800" cy="6514690"/>
        </p:xfrm>
        <a:graphic>
          <a:graphicData uri="http://schemas.openxmlformats.org/drawingml/2006/table">
            <a:tbl>
              <a:tblPr firstRow="1" bandRow="1">
                <a:noFill/>
                <a:tableStyleId>{7B92003A-A782-473E-9073-A26A6AA3A521}</a:tableStyleId>
              </a:tblPr>
              <a:tblGrid>
                <a:gridCol w="1188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6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67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2607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36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реализации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Организация деятельности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Нормативно- правовые акты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Форма реализации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Исполнители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Примечание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3825">
                <a:tc grid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 Языковая адаптация</a:t>
                      </a:r>
                      <a:endParaRPr sz="11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7525" marR="97525" marT="48775" marB="4877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7525" marR="97525" marT="48775" marB="4877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13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1.Внеурочная деятельность </a:t>
                      </a:r>
                      <a:endParaRPr sz="11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7525" marR="97525" marT="48775" marB="4877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1.Включение в план внеурочной деятельности курса «Русский язык как иностранный» (1-2 часа </a:t>
                      </a:r>
                      <a:b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 неделю). </a:t>
                      </a: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7525" marR="97525" marT="48775" marB="487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1.Пункт 1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части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4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статьи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44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закона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29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декабря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2012 г. № 273-ФЗ «Об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образовании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 </a:t>
                      </a:r>
                      <a:r>
                        <a:rPr lang="en-US" sz="11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"/>
                        </a:rPr>
                        <a:t>http://www.consultant.ru/document/cons_doc_LAW_140174/60fe09c87bb91e8dc7f6b7bd271f0a70597bdd28/</a:t>
                      </a:r>
                      <a:endParaRPr sz="11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2.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5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части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статьи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34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закона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29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декабря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2012 г. № 273-ФЗ «Об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образовании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 </a:t>
                      </a:r>
                      <a:r>
                        <a:rPr lang="en-US" sz="11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http://www.consultant.ru/document/cons_doc_LAW_140174/6b08530edad66747252fe4b34361d250e7af65ac/</a:t>
                      </a:r>
                      <a:endParaRPr sz="11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19.10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приказа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министерства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 и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науки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6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октября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2009 № 373 «Об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государственного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стандарта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начального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образования» </a:t>
                      </a:r>
                      <a:r>
                        <a:rPr lang="en-US" sz="11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https://docs.edu.gov.ru/document/75cb08fb7d6b269e9ecb078bd541567b/</a:t>
                      </a:r>
                      <a:endParaRPr sz="11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18.3.1.2.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приказа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министерства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 и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науки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17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декабря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20010 № 1897 «Об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государственного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стандарта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основного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образования» </a:t>
                      </a:r>
                      <a:r>
                        <a:rPr lang="en-US" sz="11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/>
                        </a:rPr>
                        <a:t>https://docs.edu.gov.ru/document/8f549a94f631319a9f7f5532748d09fa/</a:t>
                      </a:r>
                      <a:endParaRPr sz="11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18.3.2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приказа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министерства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 и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науки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17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мая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2012 № 413 «Об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государственного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стандарта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среднего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образования» </a:t>
                      </a:r>
                      <a:r>
                        <a:rPr lang="en-US" sz="11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/>
                        </a:rPr>
                        <a:t>https://docs.edu.gov.ru/document/bf0ceabdc94110049a583890956abbfa/</a:t>
                      </a:r>
                      <a:endParaRPr sz="11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Пункты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26, 32.2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приказа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Министерства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Просвещения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31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мая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2021 № 286 «Об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государственного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стандарта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начального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образования» </a:t>
                      </a:r>
                      <a:r>
                        <a:rPr lang="en-US" sz="11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/>
                        </a:rPr>
                        <a:t>https://www.garant.ru/products/ipo/prime/doc/400807193/</a:t>
                      </a:r>
                      <a:endParaRPr sz="11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7.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Пункт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33.2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приказа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Министерства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Просвещения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31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мая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2021 № 287 «Об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утверждении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государственного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стандарта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основного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общего</a:t>
                      </a:r>
                      <a:r>
                        <a:rPr lang="en-US" sz="11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образования» </a:t>
                      </a:r>
                      <a:r>
                        <a:rPr lang="en-US" sz="110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9"/>
                        </a:rPr>
                        <a:t>https://www.garant.ru/products/ipo/prime/doc/401333920/</a:t>
                      </a:r>
                      <a:endParaRPr sz="11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Групповая, индивидуальная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7725" marR="67725" marT="67725" marB="67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Учителя (начальные классы, русский язык </a:t>
                      </a:r>
                      <a:b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 иностранный язык), прошедшие переподготовку по дополнительной профессиональной программе по направлению «Русский язык как иностранный».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7725" marR="67725" marT="67725" marB="6772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Во второй половине дня может быть организовано проведение курса «Русский язык как иностранный» 1-2 часа в неделю на основании заявления родителей (законных представителей) несовершеннолетних обучающихся.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18" name="Google Shape;918;g1f00edccdc5_2_6" descr="C:\Users\akylo\Downloads\фкрц аббр цвет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g1f00edccdc5_2_6"/>
          <p:cNvSpPr/>
          <p:nvPr/>
        </p:nvSpPr>
        <p:spPr>
          <a:xfrm>
            <a:off x="216148" y="170036"/>
            <a:ext cx="10837035" cy="331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Организация </a:t>
            </a:r>
            <a:r>
              <a:rPr lang="en-US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работы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общеобразовательных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организаций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с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несовершеннолетними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иностранными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гражданами</a:t>
            </a:r>
            <a:endParaRPr sz="1300" b="1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" name="Google Shape;929;g1f00edccdc5_2_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53184" y="5535334"/>
            <a:ext cx="1762290" cy="16449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30;g1f00edccdc5_2_12"/>
          <p:cNvSpPr txBox="1"/>
          <p:nvPr/>
        </p:nvSpPr>
        <p:spPr>
          <a:xfrm>
            <a:off x="7010650" y="5526650"/>
            <a:ext cx="3911100" cy="1662300"/>
          </a:xfrm>
          <a:prstGeom prst="rect">
            <a:avLst/>
          </a:prstGeom>
          <a:solidFill>
            <a:schemeClr val="lt1"/>
          </a:solidFill>
          <a:ln w="3175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Серия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семинаров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руководителей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учреждений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специалистов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муниципальных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органов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управления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образования,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реализующих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методическое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сопровождение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работы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общеобразовательных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организаций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субъекте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психологической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социокультурной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адаптации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иностранных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граждан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формате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видеоконференцсвязи</a:t>
            </a:r>
            <a:endParaRPr sz="1100" dirty="0">
              <a:solidFill>
                <a:schemeClr val="dk2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0454823" y="6850178"/>
            <a:ext cx="527856" cy="37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8" name="Google Shape;848;p27"/>
          <p:cNvGraphicFramePr/>
          <p:nvPr/>
        </p:nvGraphicFramePr>
        <p:xfrm>
          <a:off x="0" y="761999"/>
          <a:ext cx="13066175" cy="6571690"/>
        </p:xfrm>
        <a:graphic>
          <a:graphicData uri="http://schemas.openxmlformats.org/drawingml/2006/table">
            <a:tbl>
              <a:tblPr firstRow="1" bandRow="1">
                <a:noFill/>
                <a:tableStyleId>{B1B1006F-BF87-455D-AFD9-DB7D4C8478E5}</a:tableStyleId>
              </a:tblPr>
              <a:tblGrid>
                <a:gridCol w="1037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9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795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98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09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3879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90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реализации</a:t>
                      </a:r>
                      <a:endParaRPr sz="1050" b="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Организация деятельности</a:t>
                      </a:r>
                      <a:endParaRPr sz="1050" b="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Нормативно- правовые акты</a:t>
                      </a:r>
                      <a:endParaRPr sz="1050" b="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Форма реализации</a:t>
                      </a:r>
                      <a:endParaRPr sz="1050" b="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Исполнители</a:t>
                      </a:r>
                      <a:endParaRPr sz="1050" b="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Примечание</a:t>
                      </a:r>
                      <a:endParaRPr sz="1050" b="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725">
                <a:tc grid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II. Психолого-педагогическое сопровождение</a:t>
                      </a:r>
                      <a:endParaRPr sz="105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7525" marR="97525" marT="48775" marB="4877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b="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7525" marR="97525" marT="48775" marB="4877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58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1.Внеурочная деятельность </a:t>
                      </a: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 Дополнительное образование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b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7525" marR="97525" marT="48775" marB="4877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1.Коррекционная, коррекционно-развивающая работа, консультативная, психопросвещение с несовершеннолетними иностранными гражданами и их родителями (законными представителями)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2.Дополнительные общеразвивающие программы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1.Адаптация обучающихся к жизни в Российском обществе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 Выявление, развитие и поддержка обучающихся, проявивших выдающиеся способности</a:t>
                      </a:r>
                      <a:endParaRPr sz="1050" b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7525" marR="97525" marT="48775" marB="4877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1.Статьи 42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Федерального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закона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29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декабря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2012 г. № 273-ФЗ «Об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образовании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 </a:t>
                      </a:r>
                      <a:r>
                        <a:rPr lang="en-US" sz="105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"/>
                        </a:rPr>
                        <a:t>http://www.consultant.ru/document/cons_doc_LAW_140174/8a2ef3d550b182b12707927d61572a4cb473aa03/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Распоряжение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Минпросвещения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28.12.2020 № Р-193 «Об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методических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рекомендаций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системе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функционирования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психологических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служб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общеобразовательных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организациях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 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https://legalacts.ru/doc/rasporjazhenie-minprosveshchenija-rossii-ot-28122020-n-r-193-ob-utverzhdenii/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3.Приложение № 1 к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приказу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Министерства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 и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науки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РФ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22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декабря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2014 г. № 1601 «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Продолжительность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рабочего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времени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(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нормы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часов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педагогической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работы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ставку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заработной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платы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педагогических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работников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 «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Положение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службе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практической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психологии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 в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 (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которое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является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Приложением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к «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Решению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коллегии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29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марта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1995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года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»). </a:t>
                      </a:r>
                      <a:r>
                        <a:rPr lang="en-US" sz="105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https://base.garant.ru/70878632/53f89421bbdaf741eb2d1ecc4ddb4c33/#friends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Постановление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Правительства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августа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2013 г. № 678 «Об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номенклатуры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должностей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педагогических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работников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организаций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осуществляющих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образовательную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деятельность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должностей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руководителей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образовательных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организаций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 </a:t>
                      </a:r>
                      <a:r>
                        <a:rPr lang="en-US" sz="105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/>
                        </a:rPr>
                        <a:t>https://base.garant.ru/70429490/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5.Профессиональный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стандарт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«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Педагог-психолог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(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психолог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сфере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образования)»,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утвержденный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приказом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Минтруда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b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24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июля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2015 г. № 514н. </a:t>
                      </a:r>
                      <a:r>
                        <a:rPr lang="en-US" sz="105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/>
                        </a:rPr>
                        <a:t>http://www.consultant.ru/document/cons_doc_LAW_185098/1d5a331e22b04694fd4ed9299de5f0008af6c799</a:t>
                      </a:r>
                      <a:endParaRPr sz="1050" u="sng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sng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Times New Roman"/>
                        <a:buNone/>
                      </a:pP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Приказ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Министерства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просвещения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РФ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27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июля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2022 г. N 629 «Об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Порядка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организации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и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осуществления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деятельности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дополнительным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общеобразовательным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программам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 </a:t>
                      </a:r>
                      <a:r>
                        <a:rPr lang="en-US" sz="1050" u="sng" strike="noStrike" cap="none" dirty="0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/>
                        </a:rPr>
                        <a:t>https://rulaws.ru/acts/Prikaz-Minprosvescheniya-Rossii-ot-27.07.2022-N-629/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b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Групповая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индивидуальная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Times New Roman"/>
                        <a:buNone/>
                      </a:pP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Групповая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индивидуальная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1050" b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7725" marR="67725" marT="67725" marB="67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Times New Roman"/>
                        <a:buNone/>
                      </a:pP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Педагог-психолог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(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психолог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сфере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образования)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Times New Roman"/>
                        <a:buNone/>
                      </a:pP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дополнительного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образования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b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7725" marR="67725" marT="67725" marB="6772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Times New Roman"/>
                        <a:buNone/>
                      </a:pP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1.Составляется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индивидуальная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программа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психолого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–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педагогического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сопровождения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где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определяются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задачи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направлениям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работы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каждого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специалиста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и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родителей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как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активных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участников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образовательного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процесса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системе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сопровождения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Times New Roman"/>
                        <a:buNone/>
                      </a:pP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2.Назначаются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сроки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исполнения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плана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сопровождения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с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возможностью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корректировки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Times New Roman"/>
                        <a:buNone/>
                      </a:pP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Риски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Times New Roman"/>
                        <a:buNone/>
                      </a:pP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Затруднен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контакт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с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родителями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(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законными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представителями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).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Times New Roman"/>
                        <a:buNone/>
                      </a:pP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Отсутствие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мотивации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занятия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Times New Roman"/>
                        <a:buNone/>
                      </a:pP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Удовлетворение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иных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образовательных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потребностей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и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интересов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обучающихся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противоречащих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законодательству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Российской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Федерации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осуществляемых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пределами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федеральных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государственных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образовательных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стандартов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и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федеральных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государственных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требований</a:t>
                      </a:r>
                      <a:endParaRPr sz="14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Times New Roman"/>
                        <a:buNone/>
                      </a:pP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Риски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отсутствие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мотивации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</a:t>
                      </a:r>
                      <a:r>
                        <a:rPr lang="en-US" sz="105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5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занятия</a:t>
                      </a: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b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849" name="Google Shape;849;p27" descr="C:\Users\akylo\Downloads\фкрц аббр цвет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27"/>
          <p:cNvSpPr/>
          <p:nvPr/>
        </p:nvSpPr>
        <p:spPr>
          <a:xfrm>
            <a:off x="216148" y="170036"/>
            <a:ext cx="11012133" cy="33114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Организация</a:t>
            </a:r>
            <a:r>
              <a:rPr lang="en-US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работы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общеобразовательных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организаций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с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несовершеннолетними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иностранными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гражданами</a:t>
            </a:r>
            <a:endParaRPr sz="1300" b="1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" name="Google Shape;929;g1f00edccdc5_2_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228282" y="3930270"/>
            <a:ext cx="1762290" cy="16449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30;g1f00edccdc5_2_12"/>
          <p:cNvSpPr txBox="1"/>
          <p:nvPr/>
        </p:nvSpPr>
        <p:spPr>
          <a:xfrm>
            <a:off x="7594767" y="3829430"/>
            <a:ext cx="3557912" cy="1846629"/>
          </a:xfrm>
          <a:prstGeom prst="rect">
            <a:avLst/>
          </a:prstGeom>
          <a:solidFill>
            <a:schemeClr val="lt1"/>
          </a:solidFill>
          <a:ln w="3175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Серия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семинаров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руководителей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учреждений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специалистов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муниципальных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органов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управления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образования,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реализующих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методическое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сопровождение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работы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общеобразовательных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организаций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субъекте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психологической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социокультурной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адаптации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иностранных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граждан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формате</a:t>
            </a:r>
            <a:r>
              <a:rPr lang="en-US" sz="1200" b="1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видеоконференцсвязи</a:t>
            </a:r>
            <a:endParaRPr sz="1100" dirty="0">
              <a:solidFill>
                <a:schemeClr val="dk2"/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10700426" y="5204298"/>
            <a:ext cx="527856" cy="37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97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9037" y="1126122"/>
            <a:ext cx="4686348" cy="25511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90" name="Google Shape;690;g1f00db6f413_4_25"/>
          <p:cNvSpPr txBox="1"/>
          <p:nvPr/>
        </p:nvSpPr>
        <p:spPr>
          <a:xfrm>
            <a:off x="1959893" y="1703184"/>
            <a:ext cx="680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91" name="Google Shape;691;g1f00db6f413_4_25"/>
          <p:cNvCxnSpPr>
            <a:endCxn id="692" idx="3"/>
          </p:cNvCxnSpPr>
          <p:nvPr/>
        </p:nvCxnSpPr>
        <p:spPr>
          <a:xfrm>
            <a:off x="100" y="6921720"/>
            <a:ext cx="13004700" cy="0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93" name="Google Shape;693;g1f00db6f413_4_25"/>
          <p:cNvPicPr preferRelativeResize="0"/>
          <p:nvPr/>
        </p:nvPicPr>
        <p:blipFill rotWithShape="1">
          <a:blip r:embed="rId4">
            <a:alphaModFix/>
          </a:blip>
          <a:srcRect b="81149"/>
          <a:stretch/>
        </p:blipFill>
        <p:spPr>
          <a:xfrm>
            <a:off x="0" y="7007551"/>
            <a:ext cx="13004799" cy="3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1f00db6f413_4_25"/>
          <p:cNvPicPr preferRelativeResize="0"/>
          <p:nvPr/>
        </p:nvPicPr>
        <p:blipFill rotWithShape="1">
          <a:blip r:embed="rId5">
            <a:alphaModFix/>
          </a:blip>
          <a:srcRect b="62360"/>
          <a:stretch/>
        </p:blipFill>
        <p:spPr>
          <a:xfrm>
            <a:off x="0" y="6520808"/>
            <a:ext cx="13004800" cy="8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1f00db6f413_4_25"/>
          <p:cNvPicPr preferRelativeResize="0"/>
          <p:nvPr/>
        </p:nvPicPr>
        <p:blipFill rotWithShape="1">
          <a:blip r:embed="rId6">
            <a:alphaModFix/>
          </a:blip>
          <a:srcRect l="8883" t="1839" r="31009" b="42911"/>
          <a:stretch/>
        </p:blipFill>
        <p:spPr>
          <a:xfrm>
            <a:off x="71193" y="6664145"/>
            <a:ext cx="3777400" cy="7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g1f00db6f413_4_25"/>
          <p:cNvSpPr txBox="1"/>
          <p:nvPr/>
        </p:nvSpPr>
        <p:spPr>
          <a:xfrm>
            <a:off x="10810369" y="5497045"/>
            <a:ext cx="198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g1f00db6f413_4_25"/>
          <p:cNvSpPr txBox="1"/>
          <p:nvPr/>
        </p:nvSpPr>
        <p:spPr>
          <a:xfrm>
            <a:off x="699247" y="469557"/>
            <a:ext cx="11391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-US" sz="2300" b="1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Учебно-методическое</a:t>
            </a:r>
            <a:r>
              <a:rPr lang="en-US" sz="2300" b="1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2300" b="1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обеспечение</a:t>
            </a:r>
            <a:r>
              <a:rPr lang="en-US" sz="2300" b="1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2300" b="1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образовательного</a:t>
            </a:r>
            <a:r>
              <a:rPr lang="en-US" sz="2300" b="1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2300" b="1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процесса</a:t>
            </a:r>
            <a:r>
              <a:rPr lang="en-US" sz="2300" b="1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endParaRPr sz="2300" b="1" i="0" u="none" strike="noStrike" cap="none" dirty="0">
              <a:solidFill>
                <a:srgbClr val="162E7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708" name="Google Shape;708;g1f00db6f413_4_25" descr="C:\Users\akylo\Downloads\фкрц аббр цвет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g1f00db6f413_4_25"/>
          <p:cNvSpPr/>
          <p:nvPr/>
        </p:nvSpPr>
        <p:spPr>
          <a:xfrm>
            <a:off x="177174" y="5663904"/>
            <a:ext cx="2325291" cy="884782"/>
          </a:xfrm>
          <a:prstGeom prst="roundRect">
            <a:avLst>
              <a:gd name="adj" fmla="val 8798"/>
            </a:avLst>
          </a:prstGeom>
          <a:solidFill>
            <a:srgbClr val="162E71"/>
          </a:solidFill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Fkrc.mgppu.ru</a:t>
            </a:r>
            <a:endParaRPr sz="2000" b="1" i="0" u="none" strike="noStrike" cap="none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710" name="Google Shape;710;g1f00db6f413_4_25"/>
          <p:cNvCxnSpPr/>
          <p:nvPr/>
        </p:nvCxnSpPr>
        <p:spPr>
          <a:xfrm rot="10800000" flipH="1">
            <a:off x="216078" y="999715"/>
            <a:ext cx="12599400" cy="42300"/>
          </a:xfrm>
          <a:prstGeom prst="straightConnector1">
            <a:avLst/>
          </a:prstGeom>
          <a:noFill/>
          <a:ln w="19050" cap="flat" cmpd="sng">
            <a:solidFill>
              <a:srgbClr val="00005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12" name="Google Shape;712;g1f00db6f413_4_25"/>
          <p:cNvPicPr preferRelativeResize="0"/>
          <p:nvPr/>
        </p:nvPicPr>
        <p:blipFill rotWithShape="1">
          <a:blip r:embed="rId8">
            <a:alphaModFix/>
          </a:blip>
          <a:srcRect b="1623"/>
          <a:stretch/>
        </p:blipFill>
        <p:spPr>
          <a:xfrm>
            <a:off x="7622466" y="5507239"/>
            <a:ext cx="883578" cy="12856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13" name="Google Shape;713;g1f00db6f413_4_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75797" y="4662548"/>
            <a:ext cx="956049" cy="12509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718" name="Google Shape;718;g1f00db6f413_4_25"/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821502" y="4249203"/>
            <a:ext cx="1940234" cy="257578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9" name="Google Shape;719;g1f00db6f413_4_25"/>
          <p:cNvPicPr preferRelativeResize="0"/>
          <p:nvPr/>
        </p:nvPicPr>
        <p:blipFill rotWithShape="1">
          <a:blip r:embed="rId12">
            <a:alphaModFix/>
          </a:blip>
          <a:srcRect r="3642" b="2095"/>
          <a:stretch/>
        </p:blipFill>
        <p:spPr>
          <a:xfrm>
            <a:off x="10553234" y="3667624"/>
            <a:ext cx="998158" cy="12481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684;g1f00db6f413_4_0"/>
          <p:cNvSpPr/>
          <p:nvPr/>
        </p:nvSpPr>
        <p:spPr>
          <a:xfrm>
            <a:off x="179171" y="160302"/>
            <a:ext cx="11543625" cy="31492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200" b="1" dirty="0" err="1">
                <a:latin typeface="Georgia"/>
                <a:ea typeface="Georgia"/>
                <a:cs typeface="Georgia"/>
                <a:sym typeface="Georgia"/>
              </a:rPr>
              <a:t>Условия</a:t>
            </a:r>
            <a:r>
              <a:rPr lang="en-US" sz="1200" b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dirty="0" err="1">
                <a:latin typeface="Georgia"/>
                <a:ea typeface="Georgia"/>
                <a:cs typeface="Georgia"/>
                <a:sym typeface="Georgia"/>
              </a:rPr>
              <a:t>обеспечения</a:t>
            </a:r>
            <a:r>
              <a:rPr lang="en-US" sz="1200" b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dirty="0" err="1">
                <a:latin typeface="Georgia"/>
                <a:ea typeface="Georgia"/>
                <a:cs typeface="Georgia"/>
                <a:sym typeface="Georgia"/>
              </a:rPr>
              <a:t>социализации</a:t>
            </a:r>
            <a:r>
              <a:rPr lang="en-US" sz="1200" b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</a:t>
            </a:r>
            <a:r>
              <a:rPr lang="en-US" sz="1200" b="1" dirty="0" err="1" smtClean="0">
                <a:latin typeface="Georgia"/>
                <a:ea typeface="Georgia"/>
                <a:cs typeface="Georgia"/>
                <a:sym typeface="Georgia"/>
              </a:rPr>
              <a:t>совершеннолетних</a:t>
            </a:r>
            <a:r>
              <a:rPr lang="en-US" sz="1200" b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dirty="0" err="1">
                <a:latin typeface="Georgia"/>
                <a:ea typeface="Georgia"/>
                <a:cs typeface="Georgia"/>
                <a:sym typeface="Georgia"/>
              </a:rPr>
              <a:t>иностранных</a:t>
            </a:r>
            <a:r>
              <a:rPr lang="en-US" sz="1200" b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dirty="0" err="1" smtClean="0">
                <a:latin typeface="Georgia"/>
                <a:ea typeface="Georgia"/>
                <a:cs typeface="Georgia"/>
                <a:sym typeface="Georgia"/>
              </a:rPr>
              <a:t>граждан</a:t>
            </a:r>
            <a:r>
              <a:rPr lang="ru-RU" sz="1200" b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dirty="0" smtClean="0">
                <a:latin typeface="Georgia"/>
                <a:ea typeface="Georgia"/>
                <a:cs typeface="Georgia"/>
                <a:sym typeface="Georgia"/>
              </a:rPr>
              <a:t>в </a:t>
            </a:r>
            <a:r>
              <a:rPr lang="en-US" sz="1200" b="1" dirty="0" err="1">
                <a:latin typeface="Georgia"/>
                <a:ea typeface="Georgia"/>
                <a:cs typeface="Georgia"/>
                <a:sym typeface="Georgia"/>
              </a:rPr>
              <a:t>образовательной</a:t>
            </a:r>
            <a:r>
              <a:rPr lang="en-US" sz="1200" b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dirty="0" err="1">
                <a:latin typeface="Georgia"/>
                <a:ea typeface="Georgia"/>
                <a:cs typeface="Georgia"/>
                <a:sym typeface="Georgia"/>
              </a:rPr>
              <a:t>среде</a:t>
            </a:r>
            <a:endParaRPr sz="1200" b="1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" name="Google Shape;976;p33"/>
          <p:cNvSpPr/>
          <p:nvPr/>
        </p:nvSpPr>
        <p:spPr>
          <a:xfrm>
            <a:off x="5948218" y="1125773"/>
            <a:ext cx="1759350" cy="617258"/>
          </a:xfrm>
          <a:prstGeom prst="roundRect">
            <a:avLst>
              <a:gd name="adj" fmla="val 16667"/>
            </a:avLst>
          </a:prstGeom>
          <a:solidFill>
            <a:srgbClr val="851874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</a:t>
            </a:r>
            <a:r>
              <a:rPr lang="en-US" sz="2000" b="1" i="0" u="none" strike="noStrike" cap="none" dirty="0" smtClea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dsoo.ru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9993" y="1313083"/>
            <a:ext cx="3013052" cy="40409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4" name="Google Shape;714;g1f00db6f413_4_2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352082" y="4485633"/>
            <a:ext cx="958028" cy="13152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5" name="Google Shape;715;g1f00db6f413_4_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943099" y="5603078"/>
            <a:ext cx="925379" cy="124239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60833" y="5316305"/>
            <a:ext cx="1290766" cy="1274427"/>
          </a:xfrm>
          <a:prstGeom prst="rect">
            <a:avLst/>
          </a:prstGeom>
        </p:spPr>
      </p:pic>
      <p:pic>
        <p:nvPicPr>
          <p:cNvPr id="25" name="Google Shape;717;g1f00db6f413_4_25"/>
          <p:cNvPicPr preferRelativeResize="0"/>
          <p:nvPr/>
        </p:nvPicPr>
        <p:blipFill rotWithShape="1">
          <a:blip r:embed="rId18">
            <a:alphaModFix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02946" y="4251960"/>
            <a:ext cx="1929138" cy="254722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26" name="Google Shape;703;g1f00db6f413_4_25"/>
          <p:cNvPicPr preferRelativeResize="0"/>
          <p:nvPr/>
        </p:nvPicPr>
        <p:blipFill rotWithShape="1">
          <a:blip r:embed="rId20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16078" y="1221692"/>
            <a:ext cx="2105163" cy="3027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g1f00db6f413_4_2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502399" y="3667624"/>
            <a:ext cx="946351" cy="12481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76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8" name="Google Shape;888;p29"/>
          <p:cNvCxnSpPr/>
          <p:nvPr/>
        </p:nvCxnSpPr>
        <p:spPr>
          <a:xfrm>
            <a:off x="0" y="6908800"/>
            <a:ext cx="13004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89" name="Google Shape;889;p29"/>
          <p:cNvPicPr preferRelativeResize="0"/>
          <p:nvPr/>
        </p:nvPicPr>
        <p:blipFill rotWithShape="1">
          <a:blip r:embed="rId3">
            <a:alphaModFix/>
          </a:blip>
          <a:srcRect l="8883" t="1839" r="31009" b="42911"/>
          <a:stretch/>
        </p:blipFill>
        <p:spPr>
          <a:xfrm>
            <a:off x="0" y="6610425"/>
            <a:ext cx="3777401" cy="7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29"/>
          <p:cNvSpPr txBox="1"/>
          <p:nvPr/>
        </p:nvSpPr>
        <p:spPr>
          <a:xfrm>
            <a:off x="10980869" y="6739109"/>
            <a:ext cx="198000" cy="301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1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91" name="Google Shape;891;p29"/>
          <p:cNvCxnSpPr/>
          <p:nvPr/>
        </p:nvCxnSpPr>
        <p:spPr>
          <a:xfrm>
            <a:off x="287694" y="660644"/>
            <a:ext cx="124085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92" name="Google Shape;892;p29" descr="C:\Users\akylo\Downloads\фкрц аббр цвет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38758" y="156587"/>
            <a:ext cx="1157506" cy="504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9607" y="891794"/>
            <a:ext cx="2908571" cy="396158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94" name="Google Shape;894;p29"/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9056" y="4920781"/>
            <a:ext cx="1809675" cy="18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91781" y="902034"/>
            <a:ext cx="2834291" cy="39555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96" name="Google Shape;896;p29"/>
          <p:cNvPicPr preferRelativeResize="0"/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9875" y="4927705"/>
            <a:ext cx="1766812" cy="1770538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29"/>
          <p:cNvSpPr/>
          <p:nvPr/>
        </p:nvSpPr>
        <p:spPr>
          <a:xfrm>
            <a:off x="216148" y="170035"/>
            <a:ext cx="11024949" cy="45174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300"/>
            </a:pPr>
            <a:r>
              <a:rPr lang="ru-RU" sz="1200" b="1" dirty="0">
                <a:latin typeface="Georgia"/>
                <a:ea typeface="Georgia"/>
                <a:cs typeface="Georgia"/>
                <a:sym typeface="Georgia"/>
              </a:rPr>
              <a:t>Условия обеспечения </a:t>
            </a:r>
            <a:r>
              <a:rPr lang="ru-RU" sz="1200" b="1" dirty="0" smtClean="0">
                <a:latin typeface="Georgia"/>
                <a:ea typeface="Georgia"/>
                <a:cs typeface="Georgia"/>
                <a:sym typeface="Georgia"/>
              </a:rPr>
              <a:t>социализации и </a:t>
            </a:r>
            <a:r>
              <a:rPr lang="ru-RU" sz="1200" b="1" dirty="0">
                <a:latin typeface="Georgia"/>
                <a:ea typeface="Georgia"/>
                <a:cs typeface="Georgia"/>
                <a:sym typeface="Georgia"/>
              </a:rPr>
              <a:t>психологической адаптации несовершеннолетних иностранных граждан в образовательной среде</a:t>
            </a:r>
          </a:p>
        </p:txBody>
      </p:sp>
      <p:grpSp>
        <p:nvGrpSpPr>
          <p:cNvPr id="900" name="Google Shape;900;p29"/>
          <p:cNvGrpSpPr/>
          <p:nvPr/>
        </p:nvGrpSpPr>
        <p:grpSpPr>
          <a:xfrm>
            <a:off x="22161" y="6879668"/>
            <a:ext cx="13004475" cy="427609"/>
            <a:chOff x="1625600" y="6914717"/>
            <a:chExt cx="9753600" cy="427609"/>
          </a:xfrm>
        </p:grpSpPr>
        <p:cxnSp>
          <p:nvCxnSpPr>
            <p:cNvPr id="901" name="Google Shape;901;p29"/>
            <p:cNvCxnSpPr/>
            <p:nvPr/>
          </p:nvCxnSpPr>
          <p:spPr>
            <a:xfrm rot="10800000" flipH="1">
              <a:off x="1625600" y="6914717"/>
              <a:ext cx="9753600" cy="11100"/>
            </a:xfrm>
            <a:prstGeom prst="straightConnector1">
              <a:avLst/>
            </a:prstGeom>
            <a:noFill/>
            <a:ln w="2857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902" name="Google Shape;902;p29"/>
            <p:cNvPicPr preferRelativeResize="0"/>
            <p:nvPr/>
          </p:nvPicPr>
          <p:blipFill rotWithShape="1">
            <a:blip r:embed="rId11">
              <a:alphaModFix/>
            </a:blip>
            <a:srcRect b="81149"/>
            <a:stretch/>
          </p:blipFill>
          <p:spPr>
            <a:xfrm>
              <a:off x="1625600" y="7007551"/>
              <a:ext cx="9753600" cy="334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3" name="Google Shape;903;p29"/>
          <p:cNvPicPr preferRelativeResize="0"/>
          <p:nvPr/>
        </p:nvPicPr>
        <p:blipFill rotWithShape="1">
          <a:blip r:embed="rId12">
            <a:alphaModFix/>
          </a:blip>
          <a:srcRect b="62360"/>
          <a:stretch/>
        </p:blipFill>
        <p:spPr>
          <a:xfrm>
            <a:off x="-1" y="6489110"/>
            <a:ext cx="13004800" cy="801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045;p36"/>
          <p:cNvGrpSpPr/>
          <p:nvPr/>
        </p:nvGrpSpPr>
        <p:grpSpPr>
          <a:xfrm rot="-5400000">
            <a:off x="7729543" y="2029066"/>
            <a:ext cx="9760221" cy="790297"/>
            <a:chOff x="1625600" y="4208727"/>
            <a:chExt cx="9753600" cy="813016"/>
          </a:xfrm>
        </p:grpSpPr>
        <p:pic>
          <p:nvPicPr>
            <p:cNvPr id="19" name="Google Shape;1046;p36"/>
            <p:cNvPicPr preferRelativeResize="0"/>
            <p:nvPr/>
          </p:nvPicPr>
          <p:blipFill rotWithShape="1">
            <a:blip r:embed="rId12">
              <a:alphaModFix/>
            </a:blip>
            <a:srcRect b="62361"/>
            <a:stretch/>
          </p:blipFill>
          <p:spPr>
            <a:xfrm>
              <a:off x="1625600" y="4208727"/>
              <a:ext cx="9753600" cy="80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047;p36"/>
            <p:cNvPicPr preferRelativeResize="0"/>
            <p:nvPr/>
          </p:nvPicPr>
          <p:blipFill rotWithShape="1">
            <a:blip r:embed="rId3">
              <a:alphaModFix/>
            </a:blip>
            <a:srcRect l="8883" t="1839" r="31009" b="42911"/>
            <a:stretch/>
          </p:blipFill>
          <p:spPr>
            <a:xfrm>
              <a:off x="1625600" y="4316968"/>
              <a:ext cx="3777400" cy="704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318" y="871789"/>
            <a:ext cx="2952277" cy="39555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4404" y="5012529"/>
            <a:ext cx="1486107" cy="1476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g1f00db6f413_4_25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036037" y="1464929"/>
            <a:ext cx="1678622" cy="2684162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689" name="Google Shape;689;g1f00db6f413_4_25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0881"/>
          <a:stretch/>
        </p:blipFill>
        <p:spPr>
          <a:xfrm>
            <a:off x="3777400" y="1081559"/>
            <a:ext cx="4152054" cy="1509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1" name="Google Shape;691;g1f00db6f413_4_25"/>
          <p:cNvCxnSpPr>
            <a:endCxn id="692" idx="3"/>
          </p:cNvCxnSpPr>
          <p:nvPr/>
        </p:nvCxnSpPr>
        <p:spPr>
          <a:xfrm>
            <a:off x="100" y="6921720"/>
            <a:ext cx="13004700" cy="0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93" name="Google Shape;693;g1f00db6f413_4_25"/>
          <p:cNvPicPr preferRelativeResize="0"/>
          <p:nvPr/>
        </p:nvPicPr>
        <p:blipFill rotWithShape="1">
          <a:blip r:embed="rId7">
            <a:alphaModFix/>
          </a:blip>
          <a:srcRect b="81149"/>
          <a:stretch/>
        </p:blipFill>
        <p:spPr>
          <a:xfrm>
            <a:off x="0" y="7007551"/>
            <a:ext cx="13004799" cy="3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1f00db6f413_4_25"/>
          <p:cNvPicPr preferRelativeResize="0"/>
          <p:nvPr/>
        </p:nvPicPr>
        <p:blipFill rotWithShape="1">
          <a:blip r:embed="rId8">
            <a:alphaModFix/>
          </a:blip>
          <a:srcRect b="62360"/>
          <a:stretch/>
        </p:blipFill>
        <p:spPr>
          <a:xfrm>
            <a:off x="0" y="6520808"/>
            <a:ext cx="13004800" cy="8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1f00db6f413_4_25"/>
          <p:cNvPicPr preferRelativeResize="0"/>
          <p:nvPr/>
        </p:nvPicPr>
        <p:blipFill rotWithShape="1">
          <a:blip r:embed="rId9">
            <a:alphaModFix/>
          </a:blip>
          <a:srcRect l="8883" t="1839" r="31009" b="42911"/>
          <a:stretch/>
        </p:blipFill>
        <p:spPr>
          <a:xfrm>
            <a:off x="0" y="6610425"/>
            <a:ext cx="3777400" cy="7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g1f00db6f413_4_25"/>
          <p:cNvSpPr txBox="1"/>
          <p:nvPr/>
        </p:nvSpPr>
        <p:spPr>
          <a:xfrm>
            <a:off x="10810369" y="5497045"/>
            <a:ext cx="198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g1f00db6f413_4_25" descr="uchimsya_zhit_cover_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477553">
            <a:off x="3592399" y="5242825"/>
            <a:ext cx="1037667" cy="153925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7" name="Google Shape;697;g1f00db6f413_4_25" descr="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419811">
            <a:off x="4860189" y="4864713"/>
            <a:ext cx="1005697" cy="15030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98" name="Google Shape;698;g1f00db6f413_4_25" descr="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31670" y="5137285"/>
            <a:ext cx="1038809" cy="151360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99" name="Google Shape;699;g1f00db6f413_4_25" descr="обложка2"/>
          <p:cNvPicPr preferRelativeResize="0"/>
          <p:nvPr/>
        </p:nvPicPr>
        <p:blipFill rotWithShape="1">
          <a:blip r:embed="rId13">
            <a:alphaModFix/>
          </a:blip>
          <a:srcRect l="911"/>
          <a:stretch/>
        </p:blipFill>
        <p:spPr>
          <a:xfrm rot="352322">
            <a:off x="7446066" y="4830883"/>
            <a:ext cx="949214" cy="15440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00" name="Google Shape;700;g1f00db6f413_4_25"/>
          <p:cNvSpPr txBox="1"/>
          <p:nvPr/>
        </p:nvSpPr>
        <p:spPr>
          <a:xfrm>
            <a:off x="699247" y="469557"/>
            <a:ext cx="11391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Учебно-методическое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обеспечение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образовательного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процесса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162E71"/>
                </a:solidFill>
                <a:effectLst/>
                <a:uLnTx/>
                <a:uFillTx/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rgbClr val="162E71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701" name="Google Shape;701;g1f00db6f413_4_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740203">
            <a:off x="8506272" y="5220944"/>
            <a:ext cx="1138530" cy="15201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02" name="Google Shape;702;g1f00db6f413_4_25"/>
          <p:cNvPicPr preferRelativeResize="0"/>
          <p:nvPr/>
        </p:nvPicPr>
        <p:blipFill rotWithShape="1"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39705" y="1054136"/>
            <a:ext cx="2154943" cy="318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1f00db6f413_4_25"/>
          <p:cNvPicPr preferRelativeResize="0"/>
          <p:nvPr/>
        </p:nvPicPr>
        <p:blipFill rotWithShape="1">
          <a:blip r:embed="rId17">
            <a:alphaModFix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538365" y="2566094"/>
            <a:ext cx="1871724" cy="262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1f00db6f413_4_25"/>
          <p:cNvPicPr preferRelativeResize="0"/>
          <p:nvPr/>
        </p:nvPicPr>
        <p:blipFill rotWithShape="1">
          <a:blip r:embed="rId19">
            <a:alphaModFix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0074" y="3379554"/>
            <a:ext cx="2134342" cy="303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1f00db6f413_4_25"/>
          <p:cNvPicPr preferRelativeResize="0"/>
          <p:nvPr/>
        </p:nvPicPr>
        <p:blipFill rotWithShape="1">
          <a:blip r:embed="rId21">
            <a:alphaModFix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056478" y="2276828"/>
            <a:ext cx="1529527" cy="247393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708" name="Google Shape;708;g1f00db6f413_4_25" descr="C:\Users\akylo\Downloads\фкрц аббр цвет.png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g1f00db6f413_4_25"/>
          <p:cNvSpPr/>
          <p:nvPr/>
        </p:nvSpPr>
        <p:spPr>
          <a:xfrm>
            <a:off x="10286082" y="5891722"/>
            <a:ext cx="2458500" cy="879600"/>
          </a:xfrm>
          <a:prstGeom prst="roundRect">
            <a:avLst>
              <a:gd name="adj" fmla="val 16667"/>
            </a:avLst>
          </a:prstGeom>
          <a:solidFill>
            <a:srgbClr val="162E71"/>
          </a:solidFill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Fkrc.mgppu.ru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710" name="Google Shape;710;g1f00db6f413_4_25"/>
          <p:cNvCxnSpPr/>
          <p:nvPr/>
        </p:nvCxnSpPr>
        <p:spPr>
          <a:xfrm rot="10800000" flipH="1">
            <a:off x="216078" y="999715"/>
            <a:ext cx="12599400" cy="42300"/>
          </a:xfrm>
          <a:prstGeom prst="straightConnector1">
            <a:avLst/>
          </a:prstGeom>
          <a:noFill/>
          <a:ln w="19050" cap="flat" cmpd="sng">
            <a:solidFill>
              <a:srgbClr val="00005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684;g1f00db6f413_4_0"/>
          <p:cNvSpPr/>
          <p:nvPr/>
        </p:nvSpPr>
        <p:spPr>
          <a:xfrm>
            <a:off x="110111" y="130457"/>
            <a:ext cx="11543625" cy="31492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Условия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обеспечения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социализации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и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психологической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адаптации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несовершеннолетних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иностранных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граждан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в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образовательной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среде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3" name="Google Shape;898;p2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30327" y="5213346"/>
            <a:ext cx="833836" cy="79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992752" y="2847207"/>
            <a:ext cx="1376822" cy="18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6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9" name="Google Shape;1139;p50"/>
          <p:cNvGrpSpPr/>
          <p:nvPr/>
        </p:nvGrpSpPr>
        <p:grpSpPr>
          <a:xfrm>
            <a:off x="0" y="6914614"/>
            <a:ext cx="13004800" cy="427713"/>
            <a:chOff x="1625600" y="6914613"/>
            <a:chExt cx="9753600" cy="427713"/>
          </a:xfrm>
        </p:grpSpPr>
        <p:cxnSp>
          <p:nvCxnSpPr>
            <p:cNvPr id="1140" name="Google Shape;1140;p50"/>
            <p:cNvCxnSpPr/>
            <p:nvPr/>
          </p:nvCxnSpPr>
          <p:spPr>
            <a:xfrm rot="10800000" flipH="1">
              <a:off x="1625600" y="6914613"/>
              <a:ext cx="9753600" cy="11204"/>
            </a:xfrm>
            <a:prstGeom prst="straightConnector1">
              <a:avLst/>
            </a:prstGeom>
            <a:noFill/>
            <a:ln w="2857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1141" name="Google Shape;1141;p50"/>
            <p:cNvPicPr preferRelativeResize="0"/>
            <p:nvPr/>
          </p:nvPicPr>
          <p:blipFill rotWithShape="1">
            <a:blip r:embed="rId3">
              <a:alphaModFix/>
            </a:blip>
            <a:srcRect b="81149"/>
            <a:stretch/>
          </p:blipFill>
          <p:spPr>
            <a:xfrm>
              <a:off x="1625600" y="7007551"/>
              <a:ext cx="9753600" cy="334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2" name="Google Shape;1142;p50"/>
          <p:cNvSpPr txBox="1"/>
          <p:nvPr/>
        </p:nvSpPr>
        <p:spPr>
          <a:xfrm>
            <a:off x="2477312" y="4892295"/>
            <a:ext cx="680100" cy="301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1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3" name="Google Shape;1143;p50"/>
          <p:cNvSpPr txBox="1"/>
          <p:nvPr/>
        </p:nvSpPr>
        <p:spPr>
          <a:xfrm>
            <a:off x="10980869" y="6739110"/>
            <a:ext cx="198000" cy="301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50"/>
          <p:cNvSpPr txBox="1"/>
          <p:nvPr/>
        </p:nvSpPr>
        <p:spPr>
          <a:xfrm>
            <a:off x="2765975" y="4595427"/>
            <a:ext cx="8214900" cy="414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1" b="1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45" name="Google Shape;114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9297" y="4274386"/>
            <a:ext cx="5215941" cy="2488994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</p:pic>
      <p:grpSp>
        <p:nvGrpSpPr>
          <p:cNvPr id="1146" name="Google Shape;1146;p50"/>
          <p:cNvGrpSpPr/>
          <p:nvPr/>
        </p:nvGrpSpPr>
        <p:grpSpPr>
          <a:xfrm>
            <a:off x="0" y="6524904"/>
            <a:ext cx="13004800" cy="790297"/>
            <a:chOff x="1625600" y="4208727"/>
            <a:chExt cx="9753600" cy="813016"/>
          </a:xfrm>
        </p:grpSpPr>
        <p:pic>
          <p:nvPicPr>
            <p:cNvPr id="1147" name="Google Shape;1147;p50"/>
            <p:cNvPicPr preferRelativeResize="0"/>
            <p:nvPr/>
          </p:nvPicPr>
          <p:blipFill rotWithShape="1">
            <a:blip r:embed="rId5">
              <a:alphaModFix/>
            </a:blip>
            <a:srcRect b="62361"/>
            <a:stretch/>
          </p:blipFill>
          <p:spPr>
            <a:xfrm>
              <a:off x="1625600" y="4208727"/>
              <a:ext cx="9753600" cy="80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8" name="Google Shape;1148;p50"/>
            <p:cNvPicPr preferRelativeResize="0"/>
            <p:nvPr/>
          </p:nvPicPr>
          <p:blipFill rotWithShape="1">
            <a:blip r:embed="rId6">
              <a:alphaModFix/>
            </a:blip>
            <a:srcRect l="8883" t="1839" r="31009" b="42911"/>
            <a:stretch/>
          </p:blipFill>
          <p:spPr>
            <a:xfrm>
              <a:off x="1625600" y="4316968"/>
              <a:ext cx="3777400" cy="704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9" name="Google Shape;1149;p50"/>
          <p:cNvSpPr/>
          <p:nvPr/>
        </p:nvSpPr>
        <p:spPr>
          <a:xfrm>
            <a:off x="358735" y="5634451"/>
            <a:ext cx="2458629" cy="879575"/>
          </a:xfrm>
          <a:prstGeom prst="roundRect">
            <a:avLst>
              <a:gd name="adj" fmla="val 16667"/>
            </a:avLst>
          </a:prstGeom>
          <a:solidFill>
            <a:srgbClr val="162E71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Fkrc.mgppu.ru</a:t>
            </a:r>
            <a:endParaRPr sz="2000" b="1" i="0" u="none" strike="noStrike" cap="non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50" name="Google Shape;1150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6005" y="1385047"/>
            <a:ext cx="1030553" cy="41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9297" y="4281899"/>
            <a:ext cx="1203149" cy="48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50" descr="C:\Users\akylo\Downloads\фкрц аббр цвет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5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61397" y="1192550"/>
            <a:ext cx="3091743" cy="29565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4" name="Google Shape;1154;p50"/>
          <p:cNvCxnSpPr/>
          <p:nvPr/>
        </p:nvCxnSpPr>
        <p:spPr>
          <a:xfrm rot="10800000" flipH="1">
            <a:off x="216150" y="922942"/>
            <a:ext cx="12599329" cy="42375"/>
          </a:xfrm>
          <a:prstGeom prst="straightConnector1">
            <a:avLst/>
          </a:prstGeom>
          <a:noFill/>
          <a:ln w="19050" cap="flat" cmpd="sng">
            <a:solidFill>
              <a:srgbClr val="00005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5" name="Google Shape;1155;p50"/>
          <p:cNvSpPr/>
          <p:nvPr/>
        </p:nvSpPr>
        <p:spPr>
          <a:xfrm>
            <a:off x="216150" y="170036"/>
            <a:ext cx="9685198" cy="33114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ru-RU" sz="1300" b="1" dirty="0" smtClean="0">
                <a:latin typeface="Georgia"/>
                <a:ea typeface="Georgia"/>
                <a:cs typeface="Georgia"/>
                <a:sym typeface="Georgia"/>
              </a:rPr>
              <a:t>О реализации мероприятий </a:t>
            </a:r>
            <a:r>
              <a:rPr lang="ru-RU" sz="1300" b="1" dirty="0">
                <a:latin typeface="Georgia"/>
                <a:ea typeface="Georgia"/>
                <a:cs typeface="Georgia"/>
                <a:sym typeface="Georgia"/>
              </a:rPr>
              <a:t>Комплекса мер</a:t>
            </a:r>
            <a:endParaRPr lang="ru-RU" sz="1401" dirty="0"/>
          </a:p>
        </p:txBody>
      </p:sp>
      <p:pic>
        <p:nvPicPr>
          <p:cNvPr id="1156" name="Google Shape;1156;p5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0255" y="1213092"/>
            <a:ext cx="5975856" cy="43094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16"/>
          <p:cNvPicPr preferRelativeResize="0"/>
          <p:nvPr/>
        </p:nvPicPr>
        <p:blipFill rotWithShape="1">
          <a:blip r:embed="rId3">
            <a:alphaModFix/>
          </a:blip>
          <a:srcRect b="81149"/>
          <a:stretch/>
        </p:blipFill>
        <p:spPr>
          <a:xfrm>
            <a:off x="0" y="7007551"/>
            <a:ext cx="13004800" cy="30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6"/>
          <p:cNvPicPr preferRelativeResize="0"/>
          <p:nvPr/>
        </p:nvPicPr>
        <p:blipFill rotWithShape="1">
          <a:blip r:embed="rId4">
            <a:alphaModFix/>
          </a:blip>
          <a:srcRect b="62361"/>
          <a:stretch/>
        </p:blipFill>
        <p:spPr>
          <a:xfrm>
            <a:off x="0" y="6540501"/>
            <a:ext cx="130048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6"/>
          <p:cNvPicPr preferRelativeResize="0"/>
          <p:nvPr/>
        </p:nvPicPr>
        <p:blipFill rotWithShape="1">
          <a:blip r:embed="rId5">
            <a:alphaModFix/>
          </a:blip>
          <a:srcRect l="8883" t="1839" r="31009" b="42911"/>
          <a:stretch/>
        </p:blipFill>
        <p:spPr>
          <a:xfrm>
            <a:off x="0" y="6608751"/>
            <a:ext cx="5403001" cy="7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16"/>
          <p:cNvSpPr txBox="1"/>
          <p:nvPr/>
        </p:nvSpPr>
        <p:spPr>
          <a:xfrm>
            <a:off x="455819" y="996843"/>
            <a:ext cx="524301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3970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Комплекс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мер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социализации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и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психологической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адаптации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несовершеннолетних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иностранных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граждан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подлежащих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обучению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 smtClean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по</a:t>
            </a:r>
            <a:r>
              <a:rPr lang="en-US" sz="1200" b="1" i="0" u="none" strike="noStrike" cap="none" dirty="0" smtClean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образовательным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программам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дошкольного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начального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общего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основного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общего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и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среднего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общего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образования,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среднего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профессионального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образования,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высшего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образования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на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период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до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2025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года</a:t>
            </a:r>
            <a:endParaRPr sz="1100" dirty="0"/>
          </a:p>
        </p:txBody>
      </p:sp>
      <p:sp>
        <p:nvSpPr>
          <p:cNvPr id="559" name="Google Shape;559;p16"/>
          <p:cNvSpPr txBox="1"/>
          <p:nvPr/>
        </p:nvSpPr>
        <p:spPr>
          <a:xfrm>
            <a:off x="2144087" y="1671070"/>
            <a:ext cx="680100" cy="301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1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60" name="Google Shape;560;p16"/>
          <p:cNvCxnSpPr>
            <a:stCxn id="557" idx="1"/>
            <a:endCxn id="556" idx="3"/>
          </p:cNvCxnSpPr>
          <p:nvPr/>
        </p:nvCxnSpPr>
        <p:spPr>
          <a:xfrm rot="10800000" flipH="1">
            <a:off x="0" y="6902338"/>
            <a:ext cx="13004700" cy="58800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1" name="Google Shape;561;p16"/>
          <p:cNvSpPr txBox="1"/>
          <p:nvPr/>
        </p:nvSpPr>
        <p:spPr>
          <a:xfrm>
            <a:off x="10980869" y="6739109"/>
            <a:ext cx="198000" cy="301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16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27125" y="2438564"/>
            <a:ext cx="5686364" cy="3622119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63" name="Google Shape;563;p16"/>
          <p:cNvSpPr/>
          <p:nvPr/>
        </p:nvSpPr>
        <p:spPr>
          <a:xfrm>
            <a:off x="226750" y="238040"/>
            <a:ext cx="4100590" cy="33114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latin typeface="Georgia"/>
                <a:ea typeface="Georgia"/>
                <a:cs typeface="Georgia"/>
                <a:sym typeface="Georgia"/>
              </a:rPr>
              <a:t>Организация д</a:t>
            </a:r>
            <a:r>
              <a:rPr lang="en-US" sz="13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еятельност</a:t>
            </a:r>
            <a:r>
              <a:rPr lang="en-US" sz="1300" b="1">
                <a:latin typeface="Georgia"/>
                <a:ea typeface="Georgia"/>
                <a:cs typeface="Georgia"/>
                <a:sym typeface="Georgia"/>
              </a:rPr>
              <a:t>и</a:t>
            </a:r>
            <a:r>
              <a:rPr lang="en-US" sz="13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ФКРЦ</a:t>
            </a:r>
            <a:endParaRPr sz="1300" b="1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64" name="Google Shape;564;p16" descr="C:\Users\akylo\Downloads\фкрц аббр цвет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5" name="Google Shape;565;p16"/>
          <p:cNvCxnSpPr/>
          <p:nvPr/>
        </p:nvCxnSpPr>
        <p:spPr>
          <a:xfrm rot="10800000" flipH="1">
            <a:off x="155732" y="805408"/>
            <a:ext cx="12599329" cy="42375"/>
          </a:xfrm>
          <a:prstGeom prst="straightConnector1">
            <a:avLst/>
          </a:prstGeom>
          <a:noFill/>
          <a:ln w="19050" cap="flat" cmpd="sng">
            <a:solidFill>
              <a:srgbClr val="00005B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3" name="Google Shape;1045;p36"/>
          <p:cNvGrpSpPr/>
          <p:nvPr/>
        </p:nvGrpSpPr>
        <p:grpSpPr>
          <a:xfrm rot="-5400000">
            <a:off x="7729543" y="2029066"/>
            <a:ext cx="9760221" cy="790297"/>
            <a:chOff x="1625600" y="4208727"/>
            <a:chExt cx="9753600" cy="813016"/>
          </a:xfrm>
        </p:grpSpPr>
        <p:pic>
          <p:nvPicPr>
            <p:cNvPr id="14" name="Google Shape;1046;p36"/>
            <p:cNvPicPr preferRelativeResize="0"/>
            <p:nvPr/>
          </p:nvPicPr>
          <p:blipFill rotWithShape="1">
            <a:blip r:embed="rId4">
              <a:alphaModFix/>
            </a:blip>
            <a:srcRect b="62361"/>
            <a:stretch/>
          </p:blipFill>
          <p:spPr>
            <a:xfrm>
              <a:off x="1625600" y="4208727"/>
              <a:ext cx="9753600" cy="80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047;p36"/>
            <p:cNvPicPr preferRelativeResize="0"/>
            <p:nvPr/>
          </p:nvPicPr>
          <p:blipFill rotWithShape="1">
            <a:blip r:embed="rId5">
              <a:alphaModFix/>
            </a:blip>
            <a:srcRect l="8883" t="1839" r="31009" b="42911"/>
            <a:stretch/>
          </p:blipFill>
          <p:spPr>
            <a:xfrm>
              <a:off x="1625600" y="4316968"/>
              <a:ext cx="3777400" cy="704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405" y="2868595"/>
            <a:ext cx="5738131" cy="36895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Google Shape;558;p16"/>
          <p:cNvSpPr txBox="1"/>
          <p:nvPr/>
        </p:nvSpPr>
        <p:spPr>
          <a:xfrm>
            <a:off x="6749813" y="1231786"/>
            <a:ext cx="5243018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3970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 smtClean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Региональный к</a:t>
            </a:r>
            <a:r>
              <a:rPr lang="en-US" sz="1200" b="1" i="0" u="none" strike="noStrike" cap="none" dirty="0" err="1" smtClean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омплекс</a:t>
            </a:r>
            <a:r>
              <a:rPr lang="en-US" sz="1200" b="1" i="0" u="none" strike="noStrike" cap="none" dirty="0" smtClean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мер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социализации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и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психологической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адаптации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несовершеннолетних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иностранных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граждан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подлежащих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обучению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 smtClean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по</a:t>
            </a:r>
            <a:r>
              <a:rPr lang="en-US" sz="1200" b="1" i="0" u="none" strike="noStrike" cap="none" dirty="0" smtClean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образовательным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программам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дошкольного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начального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общего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основного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общего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и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среднего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общего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образования,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среднего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профессионального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образования,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высшего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smtClean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образования</a:t>
            </a:r>
            <a:r>
              <a:rPr lang="ru-RU" sz="1200" b="1" i="0" u="none" strike="noStrike" cap="none" dirty="0" smtClean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, в Московской области</a:t>
            </a:r>
            <a:r>
              <a:rPr lang="en-US" sz="1200" b="1" i="0" u="none" strike="noStrike" cap="none" dirty="0" smtClean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на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период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до</a:t>
            </a:r>
            <a:r>
              <a:rPr lang="en-US" sz="1200" b="1" i="0" u="none" strike="noStrike" cap="none" dirty="0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 2025 </a:t>
            </a:r>
            <a:r>
              <a:rPr lang="en-US" sz="1200" b="1" i="0" u="none" strike="noStrike" cap="none" dirty="0" err="1">
                <a:solidFill>
                  <a:srgbClr val="162E71"/>
                </a:solidFill>
                <a:latin typeface="Georgia"/>
                <a:ea typeface="Georgia"/>
                <a:cs typeface="Georgia"/>
                <a:sym typeface="Georgia"/>
              </a:rPr>
              <a:t>года</a:t>
            </a:r>
            <a:endParaRPr sz="1100" dirty="0"/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7149125" y="5642759"/>
            <a:ext cx="3510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rgbClr val="1155CC"/>
                </a:solidFill>
                <a:latin typeface="Times New Roman" panose="02020603050405020304" pitchFamily="18" charset="0"/>
                <a:hlinkClick r:id="rId10"/>
              </a:rPr>
              <a:t>https://mo.mosreg.ru/dokumenty/deyatelnost-sistemy-obrazovaniya/profilaktika-asocialnyh-yavleniy/26-12-2022-11-00-21-rasporyazhenie-ministerstva-obrazovaniya-moskovsko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17"/>
          <p:cNvPicPr preferRelativeResize="0"/>
          <p:nvPr/>
        </p:nvPicPr>
        <p:blipFill rotWithShape="1">
          <a:blip r:embed="rId3">
            <a:alphaModFix/>
          </a:blip>
          <a:srcRect b="81149"/>
          <a:stretch/>
        </p:blipFill>
        <p:spPr>
          <a:xfrm>
            <a:off x="0" y="7007551"/>
            <a:ext cx="13004800" cy="30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880" y="2162542"/>
            <a:ext cx="5975857" cy="430946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72" name="Google Shape;572;p17"/>
          <p:cNvSpPr txBox="1"/>
          <p:nvPr/>
        </p:nvSpPr>
        <p:spPr>
          <a:xfrm>
            <a:off x="2477312" y="4892295"/>
            <a:ext cx="680100" cy="301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1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3" name="Google Shape;573;p17"/>
          <p:cNvSpPr txBox="1"/>
          <p:nvPr/>
        </p:nvSpPr>
        <p:spPr>
          <a:xfrm>
            <a:off x="10980869" y="6739109"/>
            <a:ext cx="198000" cy="301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7"/>
          <p:cNvSpPr txBox="1"/>
          <p:nvPr/>
        </p:nvSpPr>
        <p:spPr>
          <a:xfrm>
            <a:off x="2765975" y="4595425"/>
            <a:ext cx="8214900" cy="414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1" b="1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75" name="Google Shape;575;p17"/>
          <p:cNvSpPr/>
          <p:nvPr/>
        </p:nvSpPr>
        <p:spPr>
          <a:xfrm>
            <a:off x="216078" y="252558"/>
            <a:ext cx="4116626" cy="33114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реализации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мероприятий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Комплекса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мер</a:t>
            </a:r>
            <a:endParaRPr sz="1401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7"/>
          <p:cNvSpPr/>
          <p:nvPr/>
        </p:nvSpPr>
        <p:spPr>
          <a:xfrm>
            <a:off x="649147" y="5743300"/>
            <a:ext cx="1939957" cy="61622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Fkrc.mgppu.ru</a:t>
            </a:r>
            <a:endParaRPr sz="2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2381" y="906792"/>
            <a:ext cx="2303101" cy="3027939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ABABA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pic>
      <p:pic>
        <p:nvPicPr>
          <p:cNvPr id="578" name="Google Shape;578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3425" y="4194229"/>
            <a:ext cx="5722112" cy="269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57784" y="2204433"/>
            <a:ext cx="2116275" cy="187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17" descr="C:\Users\akylo\Downloads\фкрц аббр цвет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1" name="Google Shape;581;p17"/>
          <p:cNvCxnSpPr/>
          <p:nvPr/>
        </p:nvCxnSpPr>
        <p:spPr>
          <a:xfrm rot="10800000" flipH="1">
            <a:off x="202700" y="722687"/>
            <a:ext cx="12599400" cy="42300"/>
          </a:xfrm>
          <a:prstGeom prst="straightConnector1">
            <a:avLst/>
          </a:prstGeom>
          <a:noFill/>
          <a:ln w="19050" cap="flat" cmpd="sng">
            <a:solidFill>
              <a:srgbClr val="00005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82" name="Google Shape;582;p17"/>
          <p:cNvPicPr preferRelativeResize="0"/>
          <p:nvPr/>
        </p:nvPicPr>
        <p:blipFill rotWithShape="1">
          <a:blip r:embed="rId9">
            <a:alphaModFix/>
          </a:blip>
          <a:srcRect b="62361"/>
          <a:stretch/>
        </p:blipFill>
        <p:spPr>
          <a:xfrm>
            <a:off x="0" y="6540501"/>
            <a:ext cx="13004800" cy="72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3" name="Google Shape;583;p17"/>
          <p:cNvCxnSpPr/>
          <p:nvPr/>
        </p:nvCxnSpPr>
        <p:spPr>
          <a:xfrm rot="10800000" flipH="1">
            <a:off x="0" y="6902451"/>
            <a:ext cx="13004800" cy="58688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84" name="Google Shape;584;p17"/>
          <p:cNvPicPr preferRelativeResize="0"/>
          <p:nvPr/>
        </p:nvPicPr>
        <p:blipFill rotWithShape="1">
          <a:blip r:embed="rId10">
            <a:alphaModFix/>
          </a:blip>
          <a:srcRect l="8883" t="1839" r="31009" b="42911"/>
          <a:stretch/>
        </p:blipFill>
        <p:spPr>
          <a:xfrm>
            <a:off x="0" y="6608751"/>
            <a:ext cx="5403001" cy="7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17"/>
          <p:cNvSpPr txBox="1"/>
          <p:nvPr/>
        </p:nvSpPr>
        <p:spPr>
          <a:xfrm>
            <a:off x="216078" y="673936"/>
            <a:ext cx="10115400" cy="152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5400" lvl="0" indent="35559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Основная</a:t>
            </a:r>
            <a:r>
              <a:rPr lang="en-US" sz="2400" b="1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2400" b="1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цель</a:t>
            </a:r>
            <a:r>
              <a:rPr lang="en-US" sz="2400" b="1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ФКРЦ: </a:t>
            </a:r>
            <a:r>
              <a:rPr lang="ru-RU" sz="1600" b="1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/>
            </a:r>
            <a:br>
              <a:rPr lang="ru-RU" sz="1600" b="1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</a:br>
            <a:r>
              <a:rPr lang="en-US" sz="1300" dirty="0" err="1" smtClean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координация</a:t>
            </a:r>
            <a:r>
              <a:rPr lang="en-US" sz="1300" dirty="0" smtClean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и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ресурсное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обеспечение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деятельности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по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социализации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и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психологической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адаптации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несовершеннолетних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иностранных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граждан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,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включая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содействие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органам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исполнительной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власти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,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осуществляющим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государственное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управление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в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сфере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образования,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реализация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мероприятий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,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направленных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на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социализацию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и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психологическую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адаптацию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детей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иностранных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граждан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ru-RU" sz="1300" dirty="0" smtClean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/>
            </a:r>
            <a:br>
              <a:rPr lang="ru-RU" sz="1300" dirty="0" smtClean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</a:br>
            <a:r>
              <a:rPr lang="en-US" sz="1300" dirty="0" smtClean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в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субъектах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Российской</a:t>
            </a:r>
            <a:r>
              <a:rPr lang="en-US" sz="1300" dirty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1300" dirty="0" err="1" smtClean="0">
                <a:solidFill>
                  <a:srgbClr val="162E71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Федерации</a:t>
            </a:r>
            <a:endParaRPr sz="1300" dirty="0">
              <a:solidFill>
                <a:srgbClr val="162E71"/>
              </a:solidFill>
              <a:latin typeface="Times New Roman" panose="02020603050405020304" pitchFamily="18" charset="0"/>
              <a:ea typeface="Georgia"/>
              <a:cs typeface="Times New Roman" panose="02020603050405020304" pitchFamily="18" charset="0"/>
              <a:sym typeface="Georgia"/>
            </a:endParaRPr>
          </a:p>
        </p:txBody>
      </p:sp>
      <p:grpSp>
        <p:nvGrpSpPr>
          <p:cNvPr id="18" name="Google Shape;1045;p36"/>
          <p:cNvGrpSpPr/>
          <p:nvPr/>
        </p:nvGrpSpPr>
        <p:grpSpPr>
          <a:xfrm rot="-5400000">
            <a:off x="7729543" y="2029066"/>
            <a:ext cx="9760221" cy="790297"/>
            <a:chOff x="1625600" y="4208727"/>
            <a:chExt cx="9753600" cy="813016"/>
          </a:xfrm>
        </p:grpSpPr>
        <p:pic>
          <p:nvPicPr>
            <p:cNvPr id="19" name="Google Shape;1046;p36"/>
            <p:cNvPicPr preferRelativeResize="0"/>
            <p:nvPr/>
          </p:nvPicPr>
          <p:blipFill rotWithShape="1">
            <a:blip r:embed="rId9">
              <a:alphaModFix/>
            </a:blip>
            <a:srcRect b="62361"/>
            <a:stretch/>
          </p:blipFill>
          <p:spPr>
            <a:xfrm>
              <a:off x="1625600" y="4208727"/>
              <a:ext cx="9753600" cy="80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047;p36"/>
            <p:cNvPicPr preferRelativeResize="0"/>
            <p:nvPr/>
          </p:nvPicPr>
          <p:blipFill rotWithShape="1">
            <a:blip r:embed="rId10">
              <a:alphaModFix/>
            </a:blip>
            <a:srcRect l="8883" t="1839" r="31009" b="42911"/>
            <a:stretch/>
          </p:blipFill>
          <p:spPr>
            <a:xfrm>
              <a:off x="1625600" y="4316968"/>
              <a:ext cx="3777400" cy="70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g1f00db6f413_0_542"/>
          <p:cNvGrpSpPr/>
          <p:nvPr/>
        </p:nvGrpSpPr>
        <p:grpSpPr>
          <a:xfrm>
            <a:off x="-54" y="6914717"/>
            <a:ext cx="13004475" cy="427609"/>
            <a:chOff x="1625600" y="6914717"/>
            <a:chExt cx="9753600" cy="427609"/>
          </a:xfrm>
        </p:grpSpPr>
        <p:cxnSp>
          <p:nvCxnSpPr>
            <p:cNvPr id="591" name="Google Shape;591;g1f00db6f413_0_542"/>
            <p:cNvCxnSpPr/>
            <p:nvPr/>
          </p:nvCxnSpPr>
          <p:spPr>
            <a:xfrm rot="10800000" flipH="1">
              <a:off x="1625600" y="6914717"/>
              <a:ext cx="9753600" cy="11100"/>
            </a:xfrm>
            <a:prstGeom prst="straightConnector1">
              <a:avLst/>
            </a:prstGeom>
            <a:noFill/>
            <a:ln w="2857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92" name="Google Shape;592;g1f00db6f413_0_542"/>
            <p:cNvPicPr preferRelativeResize="0"/>
            <p:nvPr/>
          </p:nvPicPr>
          <p:blipFill rotWithShape="1">
            <a:blip r:embed="rId3">
              <a:alphaModFix/>
            </a:blip>
            <a:srcRect b="81149"/>
            <a:stretch/>
          </p:blipFill>
          <p:spPr>
            <a:xfrm>
              <a:off x="1625600" y="7007551"/>
              <a:ext cx="9753600" cy="334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3" name="Google Shape;593;g1f00db6f413_0_542"/>
          <p:cNvSpPr txBox="1"/>
          <p:nvPr/>
        </p:nvSpPr>
        <p:spPr>
          <a:xfrm>
            <a:off x="2144087" y="1671072"/>
            <a:ext cx="680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4" name="Google Shape;594;g1f00db6f413_0_542"/>
          <p:cNvSpPr txBox="1"/>
          <p:nvPr/>
        </p:nvSpPr>
        <p:spPr>
          <a:xfrm>
            <a:off x="10980868" y="6739110"/>
            <a:ext cx="198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95" name="Google Shape;595;g1f00db6f413_0_542"/>
          <p:cNvGrpSpPr/>
          <p:nvPr/>
        </p:nvGrpSpPr>
        <p:grpSpPr>
          <a:xfrm>
            <a:off x="-54" y="6406395"/>
            <a:ext cx="13004475" cy="790333"/>
            <a:chOff x="1625600" y="4208727"/>
            <a:chExt cx="9753600" cy="813016"/>
          </a:xfrm>
        </p:grpSpPr>
        <p:pic>
          <p:nvPicPr>
            <p:cNvPr id="596" name="Google Shape;596;g1f00db6f413_0_542"/>
            <p:cNvPicPr preferRelativeResize="0"/>
            <p:nvPr/>
          </p:nvPicPr>
          <p:blipFill rotWithShape="1">
            <a:blip r:embed="rId4">
              <a:alphaModFix/>
            </a:blip>
            <a:srcRect b="62360"/>
            <a:stretch/>
          </p:blipFill>
          <p:spPr>
            <a:xfrm>
              <a:off x="1625600" y="4208727"/>
              <a:ext cx="9753600" cy="80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g1f00db6f413_0_542"/>
            <p:cNvPicPr preferRelativeResize="0"/>
            <p:nvPr/>
          </p:nvPicPr>
          <p:blipFill rotWithShape="1">
            <a:blip r:embed="rId5">
              <a:alphaModFix/>
            </a:blip>
            <a:srcRect l="8883" t="1839" r="31009" b="42911"/>
            <a:stretch/>
          </p:blipFill>
          <p:spPr>
            <a:xfrm>
              <a:off x="1625600" y="4316968"/>
              <a:ext cx="3777400" cy="704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8" name="Google Shape;598;g1f00db6f413_0_542"/>
          <p:cNvSpPr/>
          <p:nvPr/>
        </p:nvSpPr>
        <p:spPr>
          <a:xfrm>
            <a:off x="6385220" y="3503712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g1f00db6f413_0_542" descr="C:\Users\akylo\Downloads\фкрц аббр цвет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0" name="Google Shape;600;g1f00db6f413_0_542"/>
          <p:cNvCxnSpPr/>
          <p:nvPr/>
        </p:nvCxnSpPr>
        <p:spPr>
          <a:xfrm rot="10800000" flipH="1">
            <a:off x="216149" y="923015"/>
            <a:ext cx="12599400" cy="42300"/>
          </a:xfrm>
          <a:prstGeom prst="straightConnector1">
            <a:avLst/>
          </a:prstGeom>
          <a:noFill/>
          <a:ln w="19050" cap="flat" cmpd="sng">
            <a:solidFill>
              <a:srgbClr val="00005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1" name="Google Shape;601;g1f00db6f413_0_542"/>
          <p:cNvSpPr txBox="1"/>
          <p:nvPr/>
        </p:nvSpPr>
        <p:spPr>
          <a:xfrm>
            <a:off x="2380434" y="526665"/>
            <a:ext cx="74589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Нормативные</a:t>
            </a:r>
            <a:r>
              <a:rPr lang="en-US" sz="2700" b="1" i="0" u="none" strike="noStrike" cap="none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i="0" u="none" strike="noStrike" cap="none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правовые</a:t>
            </a:r>
            <a:r>
              <a:rPr lang="en-US" sz="2700" b="1" i="0" u="none" strike="noStrike" cap="none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i="0" u="none" strike="noStrike" cap="none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акты</a:t>
            </a:r>
            <a:endParaRPr sz="2700" b="0" i="0" u="none" strike="noStrike" cap="none" dirty="0">
              <a:solidFill>
                <a:srgbClr val="162E7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2" name="Google Shape;602;g1f00db6f413_0_542"/>
          <p:cNvSpPr/>
          <p:nvPr/>
        </p:nvSpPr>
        <p:spPr>
          <a:xfrm>
            <a:off x="216148" y="170035"/>
            <a:ext cx="10764719" cy="43948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dirty="0" smtClean="0">
                <a:latin typeface="Georgia"/>
                <a:ea typeface="Georgia"/>
                <a:cs typeface="Georgia"/>
                <a:sym typeface="Georgia"/>
              </a:rPr>
              <a:t>Организация</a:t>
            </a:r>
            <a:r>
              <a:rPr lang="en-US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работы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общеобразовательных</a:t>
            </a:r>
            <a:r>
              <a:rPr lang="en-US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организаций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с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несовершеннолетними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иностранными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гражданами</a:t>
            </a:r>
            <a:endParaRPr sz="1300" b="1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03" name="Google Shape;603;g1f00db6f413_0_542"/>
          <p:cNvSpPr txBox="1">
            <a:spLocks noGrp="1"/>
          </p:cNvSpPr>
          <p:nvPr>
            <p:ph type="body" idx="4294967295"/>
          </p:nvPr>
        </p:nvSpPr>
        <p:spPr>
          <a:xfrm>
            <a:off x="132225" y="1117751"/>
            <a:ext cx="12171300" cy="21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71" lvl="0" indent="-365771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Федеральный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закон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29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декабря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2012 г. № 273-ФЗ «Об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образовании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endParaRPr sz="13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71" lvl="0" indent="-365771" algn="just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Приказ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Минпросвещения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России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сентября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2020 г. № 458 «Об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утверждении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Порядка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приема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образовательным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программам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начального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основного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среднего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образования»</a:t>
            </a:r>
            <a:endParaRPr dirty="0"/>
          </a:p>
          <a:p>
            <a:pPr marL="365771" lvl="0" indent="-365771" algn="just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Приказ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Минпросвещения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России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22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марта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2021 г. № 115 «О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Порядке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организации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осуществления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образовательной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деятельности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основным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общеобразовательным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программам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образовательным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программам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начального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основного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среднего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образования»</a:t>
            </a:r>
            <a:endParaRPr dirty="0"/>
          </a:p>
          <a:p>
            <a:pPr marL="365771" lvl="0" indent="-365771" algn="just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Санитарные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правила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СП 2.4.3648-20 «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Санитарно-эпидемиологические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требования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организациям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воспитания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обучения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отдыха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оздоровления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молодежи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»,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утвержденных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постановлением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Главного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санитарного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врача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28 </a:t>
            </a:r>
            <a:r>
              <a:rPr lang="en-US" sz="13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сентября</a:t>
            </a:r>
            <a:r>
              <a:rPr lang="en-US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2020 г. № 28</a:t>
            </a:r>
            <a:endParaRPr dirty="0"/>
          </a:p>
          <a:p>
            <a:pPr marL="365771" lvl="0" indent="-276871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4" name="Google Shape;604;g1f00db6f413_0_542"/>
          <p:cNvSpPr txBox="1"/>
          <p:nvPr/>
        </p:nvSpPr>
        <p:spPr>
          <a:xfrm>
            <a:off x="156348" y="2660956"/>
            <a:ext cx="76287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Приказ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Министерства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Просвещения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17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2012 № 413              </a:t>
            </a:r>
            <a:b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«Об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утверждении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стандарта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среднего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образования» </a:t>
            </a:r>
            <a:endParaRPr dirty="0">
              <a:solidFill>
                <a:schemeClr val="dk1"/>
              </a:solidFill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Приказ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Министерства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Просвещения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31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2021 № 286              </a:t>
            </a:r>
            <a:b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«Об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утверждении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стандарта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начального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образования» </a:t>
            </a:r>
            <a:endParaRPr dirty="0">
              <a:solidFill>
                <a:schemeClr val="dk1"/>
              </a:solidFill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Приказ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Министерства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Просвещения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31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2021 № 287             </a:t>
            </a:r>
            <a:b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«Об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утверждении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стандарта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образования»</a:t>
            </a:r>
            <a:endParaRPr dirty="0">
              <a:solidFill>
                <a:schemeClr val="dk1"/>
              </a:solidFill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Приказ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Министерства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Просвещения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18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2023 № 372 </a:t>
            </a:r>
            <a:b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«Об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утверждении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программы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начального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образования»</a:t>
            </a:r>
            <a:endParaRPr dirty="0">
              <a:solidFill>
                <a:schemeClr val="dk1"/>
              </a:solidFill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Приказ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Министерства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Просвещения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18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2023 № 370 </a:t>
            </a:r>
            <a:b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«Об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утверждении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программы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образования»</a:t>
            </a:r>
            <a:endParaRPr dirty="0">
              <a:solidFill>
                <a:schemeClr val="dk1"/>
              </a:solidFill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Приказ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Министерства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Просвещения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18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2023 № 371 </a:t>
            </a:r>
            <a:b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«Об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утверждении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программы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среднего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образования»</a:t>
            </a:r>
            <a:endParaRPr dirty="0">
              <a:solidFill>
                <a:schemeClr val="dk1"/>
              </a:solidFill>
            </a:endParaRPr>
          </a:p>
          <a:p>
            <a:pPr marL="285741" lvl="0" indent="-285741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Приказ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Министерства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 и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науки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20.09.2013 N 1082 «Об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утверждении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Положения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психолого-медико-педагогической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комиссии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endParaRPr dirty="0">
              <a:solidFill>
                <a:schemeClr val="dk1"/>
              </a:solidFill>
            </a:endParaRPr>
          </a:p>
          <a:p>
            <a:pPr marL="285741" lvl="0" indent="-285741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Распоряжение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Министерства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просвещения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РФ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9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сентября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2019 г. № Р-93 </a:t>
            </a:r>
            <a:b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«Об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утверждении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примерного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Положения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психолого-педагогическом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консилиуме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образовательной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организации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5" name="Google Shape;605;g1f00db6f413_0_542"/>
          <p:cNvPicPr preferRelativeResize="0"/>
          <p:nvPr/>
        </p:nvPicPr>
        <p:blipFill rotWithShape="1">
          <a:blip r:embed="rId7">
            <a:alphaModFix/>
          </a:blip>
          <a:srcRect l="3560" t="4494" r="1481" b="7901"/>
          <a:stretch/>
        </p:blipFill>
        <p:spPr>
          <a:xfrm>
            <a:off x="7941450" y="2767700"/>
            <a:ext cx="4804799" cy="3833526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pic>
      <p:grpSp>
        <p:nvGrpSpPr>
          <p:cNvPr id="18" name="Google Shape;1045;p36"/>
          <p:cNvGrpSpPr/>
          <p:nvPr/>
        </p:nvGrpSpPr>
        <p:grpSpPr>
          <a:xfrm rot="-5400000">
            <a:off x="7729543" y="2029066"/>
            <a:ext cx="9760221" cy="790297"/>
            <a:chOff x="1625600" y="4208727"/>
            <a:chExt cx="9753600" cy="813016"/>
          </a:xfrm>
        </p:grpSpPr>
        <p:pic>
          <p:nvPicPr>
            <p:cNvPr id="19" name="Google Shape;1046;p36"/>
            <p:cNvPicPr preferRelativeResize="0"/>
            <p:nvPr/>
          </p:nvPicPr>
          <p:blipFill rotWithShape="1">
            <a:blip r:embed="rId4">
              <a:alphaModFix/>
            </a:blip>
            <a:srcRect b="62361"/>
            <a:stretch/>
          </p:blipFill>
          <p:spPr>
            <a:xfrm>
              <a:off x="1625600" y="4208727"/>
              <a:ext cx="9753600" cy="80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047;p36"/>
            <p:cNvPicPr preferRelativeResize="0"/>
            <p:nvPr/>
          </p:nvPicPr>
          <p:blipFill rotWithShape="1">
            <a:blip r:embed="rId5">
              <a:alphaModFix/>
            </a:blip>
            <a:srcRect l="8883" t="1839" r="31009" b="42911"/>
            <a:stretch/>
          </p:blipFill>
          <p:spPr>
            <a:xfrm>
              <a:off x="1625600" y="4316968"/>
              <a:ext cx="3777400" cy="70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oogle Shape;610;p51"/>
          <p:cNvGrpSpPr/>
          <p:nvPr/>
        </p:nvGrpSpPr>
        <p:grpSpPr>
          <a:xfrm>
            <a:off x="0" y="6914613"/>
            <a:ext cx="13004800" cy="427713"/>
            <a:chOff x="1625600" y="6914613"/>
            <a:chExt cx="9753600" cy="427713"/>
          </a:xfrm>
        </p:grpSpPr>
        <p:cxnSp>
          <p:nvCxnSpPr>
            <p:cNvPr id="611" name="Google Shape;611;p51"/>
            <p:cNvCxnSpPr/>
            <p:nvPr/>
          </p:nvCxnSpPr>
          <p:spPr>
            <a:xfrm rot="10800000" flipH="1">
              <a:off x="1625600" y="6914613"/>
              <a:ext cx="9753600" cy="11204"/>
            </a:xfrm>
            <a:prstGeom prst="straightConnector1">
              <a:avLst/>
            </a:prstGeom>
            <a:noFill/>
            <a:ln w="2857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612" name="Google Shape;612;p51"/>
            <p:cNvPicPr preferRelativeResize="0"/>
            <p:nvPr/>
          </p:nvPicPr>
          <p:blipFill rotWithShape="1">
            <a:blip r:embed="rId3">
              <a:alphaModFix/>
            </a:blip>
            <a:srcRect b="81149"/>
            <a:stretch/>
          </p:blipFill>
          <p:spPr>
            <a:xfrm>
              <a:off x="1625600" y="7007551"/>
              <a:ext cx="9753600" cy="334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3" name="Google Shape;613;p51"/>
          <p:cNvSpPr txBox="1"/>
          <p:nvPr/>
        </p:nvSpPr>
        <p:spPr>
          <a:xfrm>
            <a:off x="2144087" y="1671072"/>
            <a:ext cx="680100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4" name="Google Shape;614;p51"/>
          <p:cNvSpPr txBox="1"/>
          <p:nvPr/>
        </p:nvSpPr>
        <p:spPr>
          <a:xfrm>
            <a:off x="10980868" y="6739110"/>
            <a:ext cx="198000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15" name="Google Shape;615;p51"/>
          <p:cNvGrpSpPr/>
          <p:nvPr/>
        </p:nvGrpSpPr>
        <p:grpSpPr>
          <a:xfrm>
            <a:off x="0" y="6524904"/>
            <a:ext cx="13004800" cy="790296"/>
            <a:chOff x="1625600" y="4208727"/>
            <a:chExt cx="9753600" cy="813016"/>
          </a:xfrm>
        </p:grpSpPr>
        <p:pic>
          <p:nvPicPr>
            <p:cNvPr id="616" name="Google Shape;616;p51"/>
            <p:cNvPicPr preferRelativeResize="0"/>
            <p:nvPr/>
          </p:nvPicPr>
          <p:blipFill rotWithShape="1">
            <a:blip r:embed="rId4">
              <a:alphaModFix/>
            </a:blip>
            <a:srcRect b="62361"/>
            <a:stretch/>
          </p:blipFill>
          <p:spPr>
            <a:xfrm>
              <a:off x="1625600" y="4208727"/>
              <a:ext cx="9753600" cy="80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7" name="Google Shape;617;p51"/>
            <p:cNvPicPr preferRelativeResize="0"/>
            <p:nvPr/>
          </p:nvPicPr>
          <p:blipFill rotWithShape="1">
            <a:blip r:embed="rId5">
              <a:alphaModFix/>
            </a:blip>
            <a:srcRect l="8883" t="1839" r="31009" b="42911"/>
            <a:stretch/>
          </p:blipFill>
          <p:spPr>
            <a:xfrm>
              <a:off x="1625600" y="4316968"/>
              <a:ext cx="3777400" cy="704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8" name="Google Shape;618;p51"/>
          <p:cNvSpPr/>
          <p:nvPr/>
        </p:nvSpPr>
        <p:spPr>
          <a:xfrm>
            <a:off x="6385220" y="35037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51"/>
          <p:cNvSpPr/>
          <p:nvPr/>
        </p:nvSpPr>
        <p:spPr>
          <a:xfrm rot="10800000" flipV="1">
            <a:off x="580099" y="1524405"/>
            <a:ext cx="6520929" cy="555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Статья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78.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ФЗ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29.12.2012 № «Об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образовании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»: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Иностранные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граждане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лица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гражданства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имеют</a:t>
            </a:r>
            <a:r>
              <a:rPr lang="en-US" sz="16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право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600" b="0" i="0" u="none" strike="noStrike" cap="none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6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получение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образования в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соответствии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международными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договорами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6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настоящим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Федеральным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законом</a:t>
            </a:r>
            <a:r>
              <a:rPr lang="en-US" sz="16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u-RU" sz="1600" b="0" i="0" u="none" strike="noStrike" cap="none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endParaRPr lang="ru-RU"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07000"/>
              </a:lnSpc>
              <a:spcAft>
                <a:spcPts val="1275"/>
              </a:spcAft>
            </a:pPr>
            <a:r>
              <a:rPr lang="ru-RU" sz="1600" b="1" dirty="0" smtClean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Пункт </a:t>
            </a:r>
            <a:r>
              <a:rPr lang="ru-RU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приказа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РФ от 2 сентября 2020 г. № 458 «Об утверждении Порядка приема на обучение по образовательным программам начального общего, основного общего и среднего общего образования»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75"/>
              </a:spcAft>
            </a:pPr>
            <a:r>
              <a:rPr lang="ru-RU" sz="1600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Прием иностранных граждан и лиц без гражданства, в том числе соотечественников, проживающих за рубежом, в общеобразовательные организации на обучение по основным общеобразовательным программам за счет бюджетных ассигнований федерального бюджета, бюджетов субъектов Российской Федерации и местных бюджетов </a:t>
            </a:r>
            <a:r>
              <a:rPr lang="ru-RU" sz="1600" b="1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осуществляется в соответствии с международными договорами Российской Федерации, Федеральным законом и настоящим Порядком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endParaRPr sz="16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21" name="Google Shape;621;p51" descr="C:\Users\akylo\Downloads\фкрц аббр цвет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2" name="Google Shape;622;p51"/>
          <p:cNvCxnSpPr/>
          <p:nvPr/>
        </p:nvCxnSpPr>
        <p:spPr>
          <a:xfrm rot="10800000" flipH="1">
            <a:off x="216149" y="922940"/>
            <a:ext cx="12599329" cy="42375"/>
          </a:xfrm>
          <a:prstGeom prst="straightConnector1">
            <a:avLst/>
          </a:prstGeom>
          <a:noFill/>
          <a:ln w="19050" cap="flat" cmpd="sng">
            <a:solidFill>
              <a:srgbClr val="00005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23" name="Google Shape;623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9475" y="1720551"/>
            <a:ext cx="5536003" cy="501855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24" name="Google Shape;624;p51"/>
          <p:cNvSpPr/>
          <p:nvPr/>
        </p:nvSpPr>
        <p:spPr>
          <a:xfrm>
            <a:off x="9626641" y="1066107"/>
            <a:ext cx="3188837" cy="504120"/>
          </a:xfrm>
          <a:prstGeom prst="roundRect">
            <a:avLst>
              <a:gd name="adj" fmla="val 16667"/>
            </a:avLst>
          </a:prstGeom>
          <a:solidFill>
            <a:srgbClr val="61ABDA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https://nic.gov.ru/</a:t>
            </a:r>
            <a:endParaRPr sz="2000" b="1" i="0" u="none" strike="noStrike" cap="none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25" name="Google Shape;625;p51"/>
          <p:cNvSpPr txBox="1"/>
          <p:nvPr/>
        </p:nvSpPr>
        <p:spPr>
          <a:xfrm>
            <a:off x="2380434" y="526665"/>
            <a:ext cx="7458891" cy="43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700" b="1" i="0" u="none" strike="noStrike" cap="none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Нормативные</a:t>
            </a:r>
            <a:r>
              <a:rPr lang="en-US" sz="2700" b="1" i="0" u="none" strike="noStrike" cap="none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i="0" u="none" strike="noStrike" cap="none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правовые</a:t>
            </a:r>
            <a:r>
              <a:rPr lang="en-US" sz="2700" b="1" i="0" u="none" strike="noStrike" cap="none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i="0" u="none" strike="noStrike" cap="none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акты</a:t>
            </a:r>
            <a:endParaRPr sz="2700" b="0" i="0" u="none" strike="noStrike" cap="none" dirty="0">
              <a:solidFill>
                <a:srgbClr val="162E7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6" name="Google Shape;626;p51"/>
          <p:cNvSpPr/>
          <p:nvPr/>
        </p:nvSpPr>
        <p:spPr>
          <a:xfrm>
            <a:off x="362278" y="123805"/>
            <a:ext cx="10618590" cy="40286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Организация</a:t>
            </a:r>
            <a:r>
              <a:rPr lang="en-US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работы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общеобразовательных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организаций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с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несовершеннолетними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иностранными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гражданами</a:t>
            </a:r>
            <a:endParaRPr sz="1300" b="1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9" name="Google Shape;1045;p36"/>
          <p:cNvGrpSpPr/>
          <p:nvPr/>
        </p:nvGrpSpPr>
        <p:grpSpPr>
          <a:xfrm rot="-5400000">
            <a:off x="7729543" y="2029066"/>
            <a:ext cx="9760221" cy="790297"/>
            <a:chOff x="1625600" y="4208727"/>
            <a:chExt cx="9753600" cy="813016"/>
          </a:xfrm>
        </p:grpSpPr>
        <p:pic>
          <p:nvPicPr>
            <p:cNvPr id="20" name="Google Shape;1046;p36"/>
            <p:cNvPicPr preferRelativeResize="0"/>
            <p:nvPr/>
          </p:nvPicPr>
          <p:blipFill rotWithShape="1">
            <a:blip r:embed="rId4">
              <a:alphaModFix/>
            </a:blip>
            <a:srcRect b="62361"/>
            <a:stretch/>
          </p:blipFill>
          <p:spPr>
            <a:xfrm>
              <a:off x="1625600" y="4208727"/>
              <a:ext cx="9753600" cy="80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047;p36"/>
            <p:cNvPicPr preferRelativeResize="0"/>
            <p:nvPr/>
          </p:nvPicPr>
          <p:blipFill rotWithShape="1">
            <a:blip r:embed="rId5">
              <a:alphaModFix/>
            </a:blip>
            <a:srcRect l="8883" t="1839" r="31009" b="42911"/>
            <a:stretch/>
          </p:blipFill>
          <p:spPr>
            <a:xfrm>
              <a:off x="1625600" y="4316968"/>
              <a:ext cx="3777400" cy="70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631;p18"/>
          <p:cNvGrpSpPr/>
          <p:nvPr/>
        </p:nvGrpSpPr>
        <p:grpSpPr>
          <a:xfrm>
            <a:off x="22215" y="6879564"/>
            <a:ext cx="13004800" cy="427713"/>
            <a:chOff x="1625600" y="6914613"/>
            <a:chExt cx="9753600" cy="427713"/>
          </a:xfrm>
        </p:grpSpPr>
        <p:cxnSp>
          <p:nvCxnSpPr>
            <p:cNvPr id="632" name="Google Shape;632;p18"/>
            <p:cNvCxnSpPr/>
            <p:nvPr/>
          </p:nvCxnSpPr>
          <p:spPr>
            <a:xfrm rot="10800000" flipH="1">
              <a:off x="1625600" y="6914613"/>
              <a:ext cx="9753600" cy="11204"/>
            </a:xfrm>
            <a:prstGeom prst="straightConnector1">
              <a:avLst/>
            </a:prstGeom>
            <a:noFill/>
            <a:ln w="2857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633" name="Google Shape;633;p18"/>
            <p:cNvPicPr preferRelativeResize="0"/>
            <p:nvPr/>
          </p:nvPicPr>
          <p:blipFill rotWithShape="1">
            <a:blip r:embed="rId3">
              <a:alphaModFix/>
            </a:blip>
            <a:srcRect b="81149"/>
            <a:stretch/>
          </p:blipFill>
          <p:spPr>
            <a:xfrm>
              <a:off x="1625600" y="7007551"/>
              <a:ext cx="9753600" cy="334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4" name="Google Shape;634;p18"/>
          <p:cNvSpPr txBox="1"/>
          <p:nvPr/>
        </p:nvSpPr>
        <p:spPr>
          <a:xfrm>
            <a:off x="2144087" y="1671071"/>
            <a:ext cx="680100" cy="301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1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5" name="Google Shape;635;p18"/>
          <p:cNvSpPr txBox="1"/>
          <p:nvPr/>
        </p:nvSpPr>
        <p:spPr>
          <a:xfrm>
            <a:off x="10980870" y="6739111"/>
            <a:ext cx="198000" cy="301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1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6" name="Google Shape;636;p18"/>
          <p:cNvSpPr/>
          <p:nvPr/>
        </p:nvSpPr>
        <p:spPr>
          <a:xfrm>
            <a:off x="121264" y="148453"/>
            <a:ext cx="11896245" cy="28144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lvl="0" algn="ctr">
              <a:buSzPts val="1300"/>
            </a:pPr>
            <a:r>
              <a:rPr lang="ru-RU" sz="1300" b="1">
                <a:latin typeface="Georgia"/>
                <a:ea typeface="Georgia"/>
                <a:cs typeface="Georgia"/>
                <a:sym typeface="Georgia"/>
              </a:rPr>
              <a:t>Организация работы  общеобразовательных организаций с несовершеннолетними иностранными гражданами</a:t>
            </a:r>
            <a:endParaRPr lang="ru-RU" sz="1300" b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37" name="Google Shape;637;p18" descr="C:\Users\akylo\Downloads\фкрц аббр цвет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68161" y="536997"/>
            <a:ext cx="1092682" cy="477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8" name="Google Shape;638;p18"/>
          <p:cNvGrpSpPr/>
          <p:nvPr/>
        </p:nvGrpSpPr>
        <p:grpSpPr>
          <a:xfrm>
            <a:off x="0" y="6524905"/>
            <a:ext cx="13004800" cy="790297"/>
            <a:chOff x="1625600" y="4208727"/>
            <a:chExt cx="9753600" cy="813016"/>
          </a:xfrm>
        </p:grpSpPr>
        <p:pic>
          <p:nvPicPr>
            <p:cNvPr id="639" name="Google Shape;639;p18"/>
            <p:cNvPicPr preferRelativeResize="0"/>
            <p:nvPr/>
          </p:nvPicPr>
          <p:blipFill rotWithShape="1">
            <a:blip r:embed="rId5">
              <a:alphaModFix/>
            </a:blip>
            <a:srcRect b="62361"/>
            <a:stretch/>
          </p:blipFill>
          <p:spPr>
            <a:xfrm>
              <a:off x="1625600" y="4208727"/>
              <a:ext cx="9753600" cy="80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18"/>
            <p:cNvPicPr preferRelativeResize="0"/>
            <p:nvPr/>
          </p:nvPicPr>
          <p:blipFill rotWithShape="1">
            <a:blip r:embed="rId6">
              <a:alphaModFix/>
            </a:blip>
            <a:srcRect l="8883" t="1839" r="31009" b="42911"/>
            <a:stretch/>
          </p:blipFill>
          <p:spPr>
            <a:xfrm>
              <a:off x="1625600" y="4316968"/>
              <a:ext cx="3777400" cy="704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1" name="Google Shape;641;p18"/>
          <p:cNvGrpSpPr/>
          <p:nvPr/>
        </p:nvGrpSpPr>
        <p:grpSpPr>
          <a:xfrm rot="-5400000">
            <a:off x="7729542" y="2029065"/>
            <a:ext cx="9760221" cy="790297"/>
            <a:chOff x="1625600" y="4208727"/>
            <a:chExt cx="9753600" cy="813016"/>
          </a:xfrm>
        </p:grpSpPr>
        <p:pic>
          <p:nvPicPr>
            <p:cNvPr id="642" name="Google Shape;642;p18"/>
            <p:cNvPicPr preferRelativeResize="0"/>
            <p:nvPr/>
          </p:nvPicPr>
          <p:blipFill rotWithShape="1">
            <a:blip r:embed="rId5">
              <a:alphaModFix/>
            </a:blip>
            <a:srcRect b="62361"/>
            <a:stretch/>
          </p:blipFill>
          <p:spPr>
            <a:xfrm>
              <a:off x="1625600" y="4208727"/>
              <a:ext cx="9753600" cy="80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3" name="Google Shape;643;p18"/>
            <p:cNvPicPr preferRelativeResize="0"/>
            <p:nvPr/>
          </p:nvPicPr>
          <p:blipFill rotWithShape="1">
            <a:blip r:embed="rId6">
              <a:alphaModFix/>
            </a:blip>
            <a:srcRect l="8883" t="1839" r="31009" b="42911"/>
            <a:stretch/>
          </p:blipFill>
          <p:spPr>
            <a:xfrm>
              <a:off x="1625600" y="4316968"/>
              <a:ext cx="3777400" cy="704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4" name="Google Shape;644;p18"/>
          <p:cNvSpPr/>
          <p:nvPr/>
        </p:nvSpPr>
        <p:spPr>
          <a:xfrm>
            <a:off x="596070" y="4841926"/>
            <a:ext cx="6748627" cy="182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00" tIns="48725" rIns="97500" bIns="48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Поручение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Президента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итогам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заседания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Совета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Президенте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межнациональным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отношениям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30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марта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2021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года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мая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2021 г. № Пр-831 в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части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принятия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мер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обеспечению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разработки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апробации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внедрения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6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российских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общеобразовательных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организациях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системы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sng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выявления</a:t>
            </a:r>
            <a:r>
              <a:rPr lang="en-US" sz="1600" b="1" i="0" u="sng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sng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особых</a:t>
            </a:r>
            <a:r>
              <a:rPr lang="en-US" sz="1600" b="1" i="0" u="sng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sng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образовательных</a:t>
            </a:r>
            <a:r>
              <a:rPr lang="en-US" sz="1600" b="1" i="0" u="sng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sng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потребностей</a:t>
            </a:r>
            <a:r>
              <a:rPr lang="en-US" sz="1600" b="1" i="0" u="sng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sng" strike="noStrike" cap="none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несовершеннолетних</a:t>
            </a:r>
            <a:r>
              <a:rPr lang="en-US" sz="1600" b="1" i="0" u="sng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sng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иностранных</a:t>
            </a:r>
            <a:r>
              <a:rPr lang="en-US" sz="1600" b="1" i="0" u="sng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sng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граждан</a:t>
            </a:r>
            <a:endParaRPr sz="1493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5" name="Google Shape;64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1460" y="1158873"/>
            <a:ext cx="3975322" cy="49149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6" name="Google Shape;646;p18"/>
          <p:cNvGrpSpPr/>
          <p:nvPr/>
        </p:nvGrpSpPr>
        <p:grpSpPr>
          <a:xfrm>
            <a:off x="265600" y="1521599"/>
            <a:ext cx="6463535" cy="3004108"/>
            <a:chOff x="0" y="0"/>
            <a:chExt cx="6396939" cy="2816352"/>
          </a:xfrm>
        </p:grpSpPr>
        <p:sp>
          <p:nvSpPr>
            <p:cNvPr id="647" name="Google Shape;647;p18"/>
            <p:cNvSpPr/>
            <p:nvPr/>
          </p:nvSpPr>
          <p:spPr>
            <a:xfrm>
              <a:off x="0" y="0"/>
              <a:ext cx="2953072" cy="2816352"/>
            </a:xfrm>
            <a:prstGeom prst="roundRect">
              <a:avLst>
                <a:gd name="adj" fmla="val 5000"/>
              </a:avLst>
            </a:prstGeom>
            <a:solidFill>
              <a:srgbClr val="92CCD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9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8"/>
            <p:cNvSpPr txBox="1"/>
            <p:nvPr/>
          </p:nvSpPr>
          <p:spPr>
            <a:xfrm rot="-5400000">
              <a:off x="-859397" y="859397"/>
              <a:ext cx="2309408" cy="590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5800" rIns="85325" bIns="0" anchor="t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2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8"/>
            <p:cNvSpPr/>
            <p:nvPr/>
          </p:nvSpPr>
          <p:spPr>
            <a:xfrm>
              <a:off x="681507" y="0"/>
              <a:ext cx="2200038" cy="28163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9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8"/>
            <p:cNvSpPr txBox="1"/>
            <p:nvPr/>
          </p:nvSpPr>
          <p:spPr>
            <a:xfrm>
              <a:off x="244480" y="0"/>
              <a:ext cx="2637065" cy="28163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580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2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672"/>
                </a:spcBef>
                <a:spcAft>
                  <a:spcPts val="0"/>
                </a:spcAft>
                <a:buNone/>
              </a:pPr>
              <a:r>
                <a:rPr lang="en-US" sz="1920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Образовательная</a:t>
              </a:r>
              <a:r>
                <a:rPr lang="en-US" sz="1920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920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среда</a:t>
              </a:r>
              <a:r>
                <a:rPr lang="en-US" sz="1920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—</a:t>
              </a:r>
              <a:endParaRPr sz="1920" b="0" i="1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672"/>
                </a:spcBef>
                <a:spcAft>
                  <a:spcPts val="0"/>
                </a:spcAft>
                <a:buNone/>
              </a:pPr>
              <a:r>
                <a:rPr lang="en-US" sz="1920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совокупность</a:t>
              </a:r>
              <a:r>
                <a:rPr lang="en-US" sz="1920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920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мер</a:t>
              </a:r>
              <a:r>
                <a:rPr lang="en-US" sz="1920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1920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процедур</a:t>
              </a:r>
              <a:r>
                <a:rPr lang="en-US" sz="1920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1920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программ</a:t>
              </a:r>
              <a:r>
                <a:rPr lang="en-US" sz="1920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1920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правил</a:t>
              </a:r>
              <a:r>
                <a:rPr lang="en-US" sz="1920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и </a:t>
              </a:r>
              <a:r>
                <a:rPr lang="en-US" sz="1920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действий</a:t>
              </a:r>
              <a:endParaRPr sz="192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1" name="Google Shape;651;p18"/>
            <p:cNvSpPr/>
            <p:nvPr/>
          </p:nvSpPr>
          <p:spPr>
            <a:xfrm>
              <a:off x="3104170" y="0"/>
              <a:ext cx="3292769" cy="2816352"/>
            </a:xfrm>
            <a:prstGeom prst="roundRect">
              <a:avLst>
                <a:gd name="adj" fmla="val 5000"/>
              </a:avLst>
            </a:prstGeom>
            <a:solidFill>
              <a:srgbClr val="DAE5F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9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8"/>
            <p:cNvSpPr txBox="1"/>
            <p:nvPr/>
          </p:nvSpPr>
          <p:spPr>
            <a:xfrm rot="-5400000">
              <a:off x="2278742" y="825427"/>
              <a:ext cx="2309408" cy="658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5800" rIns="85325" bIns="0" anchor="t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2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8"/>
            <p:cNvSpPr/>
            <p:nvPr/>
          </p:nvSpPr>
          <p:spPr>
            <a:xfrm rot="5400000">
              <a:off x="2885118" y="2097926"/>
              <a:ext cx="520850" cy="725302"/>
            </a:xfrm>
            <a:prstGeom prst="flowChartExtract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9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3828989" y="0"/>
              <a:ext cx="2453113" cy="28163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9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8"/>
            <p:cNvSpPr txBox="1"/>
            <p:nvPr/>
          </p:nvSpPr>
          <p:spPr>
            <a:xfrm>
              <a:off x="3465268" y="0"/>
              <a:ext cx="2816834" cy="28163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850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7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R="0" lvl="0" algn="l" rtl="0">
                <a:lnSpc>
                  <a:spcPct val="90000"/>
                </a:lnSpc>
                <a:spcBef>
                  <a:spcPts val="597"/>
                </a:spcBef>
                <a:spcAft>
                  <a:spcPts val="0"/>
                </a:spcAft>
                <a:buNone/>
              </a:pPr>
              <a:r>
                <a:rPr lang="en-US" sz="1707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Особые</a:t>
              </a:r>
              <a:r>
                <a:rPr lang="en-US" sz="1707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</a:t>
              </a:r>
              <a:r>
                <a:rPr lang="en-US" sz="1707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образовательные</a:t>
              </a:r>
              <a:r>
                <a:rPr lang="en-US" sz="1707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707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потребности</a:t>
              </a:r>
              <a:r>
                <a:rPr lang="en-US" sz="1707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— </a:t>
              </a:r>
              <a:endParaRPr lang="ru-RU" sz="1707" b="0" i="1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R="0" lvl="0" algn="l" rtl="0">
                <a:lnSpc>
                  <a:spcPct val="90000"/>
                </a:lnSpc>
                <a:spcBef>
                  <a:spcPts val="597"/>
                </a:spcBef>
                <a:spcAft>
                  <a:spcPts val="0"/>
                </a:spcAft>
                <a:buNone/>
              </a:pPr>
              <a:endParaRPr sz="1493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R="0" lvl="0" algn="l" rtl="0">
                <a:lnSpc>
                  <a:spcPct val="90000"/>
                </a:lnSpc>
                <a:spcBef>
                  <a:spcPts val="597"/>
                </a:spcBef>
                <a:spcAft>
                  <a:spcPts val="0"/>
                </a:spcAft>
                <a:buNone/>
              </a:pPr>
              <a:r>
                <a:rPr lang="en-US" sz="1707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это</a:t>
              </a:r>
              <a:r>
                <a:rPr lang="en-US" sz="1707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707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потребности</a:t>
              </a:r>
              <a:r>
                <a:rPr lang="en-US" sz="1707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в </a:t>
              </a:r>
              <a:r>
                <a:rPr lang="en-US" sz="1707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условиях</a:t>
              </a:r>
              <a:r>
                <a:rPr lang="en-US" sz="1707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707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для</a:t>
              </a:r>
              <a:r>
                <a:rPr lang="en-US" sz="1707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707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оптимальной</a:t>
              </a:r>
              <a:r>
                <a:rPr lang="en-US" sz="1707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707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реализации</a:t>
              </a:r>
              <a:r>
                <a:rPr lang="en-US" sz="1707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707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актуальных</a:t>
              </a:r>
              <a:r>
                <a:rPr lang="en-US" sz="1707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и </a:t>
              </a:r>
              <a:r>
                <a:rPr lang="en-US" sz="1707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потенциальных</a:t>
              </a:r>
              <a:r>
                <a:rPr lang="en-US" sz="1707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707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возможностей</a:t>
              </a:r>
              <a:r>
                <a:rPr lang="en-US" sz="1707" b="0" i="1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707" b="0" i="1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ребенка</a:t>
              </a:r>
              <a:endParaRPr sz="1707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6" name="Google Shape;656;p18"/>
          <p:cNvSpPr/>
          <p:nvPr/>
        </p:nvSpPr>
        <p:spPr>
          <a:xfrm rot="5400000">
            <a:off x="6954080" y="2360097"/>
            <a:ext cx="500652" cy="770928"/>
          </a:xfrm>
          <a:prstGeom prst="flowChartExtra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00" tIns="97500" rIns="97500" bIns="97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9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8"/>
          <p:cNvSpPr txBox="1"/>
          <p:nvPr/>
        </p:nvSpPr>
        <p:spPr>
          <a:xfrm>
            <a:off x="0" y="550642"/>
            <a:ext cx="11391900" cy="46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00" tIns="48725" rIns="97500" bIns="487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Особые</a:t>
            </a:r>
            <a:r>
              <a:rPr lang="en-US" sz="2400" b="1" i="0" u="none" strike="noStrike" cap="none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образовательные</a:t>
            </a:r>
            <a:r>
              <a:rPr lang="en-US" sz="2400" b="1" i="0" u="none" strike="noStrike" cap="none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потребности</a:t>
            </a:r>
            <a:endParaRPr sz="2400" b="1" i="0" u="none" strike="noStrike" cap="none" dirty="0">
              <a:solidFill>
                <a:srgbClr val="162E7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58" name="Google Shape;658;p18"/>
          <p:cNvCxnSpPr/>
          <p:nvPr/>
        </p:nvCxnSpPr>
        <p:spPr>
          <a:xfrm rot="10800000" flipH="1">
            <a:off x="202736" y="1107472"/>
            <a:ext cx="12599329" cy="42375"/>
          </a:xfrm>
          <a:prstGeom prst="straightConnector1">
            <a:avLst/>
          </a:prstGeom>
          <a:noFill/>
          <a:ln w="19050" cap="flat" cmpd="sng">
            <a:solidFill>
              <a:srgbClr val="00005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" name="Google Shape;702;g1f00db6f413_4_25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816600" y="1280098"/>
            <a:ext cx="2011092" cy="287056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709;g1f00db6f413_4_25"/>
          <p:cNvSpPr/>
          <p:nvPr/>
        </p:nvSpPr>
        <p:spPr>
          <a:xfrm>
            <a:off x="9791225" y="6323253"/>
            <a:ext cx="2349266" cy="412905"/>
          </a:xfrm>
          <a:prstGeom prst="roundRect">
            <a:avLst>
              <a:gd name="adj" fmla="val 16667"/>
            </a:avLst>
          </a:prstGeom>
          <a:solidFill>
            <a:srgbClr val="162E71"/>
          </a:solidFill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2000"/>
            </a:pPr>
            <a:r>
              <a:rPr lang="en-US" sz="2000" b="1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Fkrc.mgppu.ru</a:t>
            </a:r>
            <a:endParaRPr sz="2000" b="1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0" name="Google Shape;510;p57"/>
          <p:cNvGraphicFramePr/>
          <p:nvPr>
            <p:extLst>
              <p:ext uri="{D42A27DB-BD31-4B8C-83A1-F6EECF244321}">
                <p14:modId xmlns:p14="http://schemas.microsoft.com/office/powerpoint/2010/main" val="786533079"/>
              </p:ext>
            </p:extLst>
          </p:nvPr>
        </p:nvGraphicFramePr>
        <p:xfrm>
          <a:off x="0" y="1020157"/>
          <a:ext cx="13004800" cy="633340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003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011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48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Начальное</a:t>
                      </a:r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общее</a:t>
                      </a:r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образование</a:t>
                      </a:r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Основное общее образование</a:t>
                      </a: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506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ПРИКАЗ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</a:t>
                      </a: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31 </a:t>
                      </a:r>
                      <a:r>
                        <a:rPr lang="en-US" sz="1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мая</a:t>
                      </a: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2021 г. N 286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 УТВЕРЖДЕНИИ ФЕДЕРАЛЬНОГО ГОСУДАРСТВЕННОГО ОБРАЗОВАТЕЛЬНОГО СТАНДАРТА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НАЧАЛЬНОГО ОБЩЕГО ОБРАЗОВАНИЯ</a:t>
                      </a:r>
                      <a:endParaRPr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ПРИКАЗ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</a:t>
                      </a: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31 </a:t>
                      </a:r>
                      <a:r>
                        <a:rPr lang="en-US" sz="1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мая</a:t>
                      </a: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2021 г. N 287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 УТВЕРЖДЕНИИ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ФЕДЕРАЛЬНОГО ГОСУДАРСТВЕННОГО ОБРАЗОВАТЕЛЬНОГО СТАНДАРТА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ОСНОВНОГО ОБЩЕГО ОБРАЗОВАНИЯ</a:t>
                      </a:r>
                      <a:endParaRPr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9926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19.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Реализация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начального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осуществляется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как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самостоятельно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так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посредством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сетевой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формы</a:t>
                      </a:r>
                      <a:r>
                        <a:rPr lang="en-US" sz="1200" u="sng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  <a:hlinkClick r:id="rId3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реализации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начального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вправе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применять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: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различные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технологии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числе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электронное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обучение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дистанционные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технологии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;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модульный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принцип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представления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содержания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указанной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построения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планов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использования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соответствующих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технологий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20. 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деятельности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программам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начального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может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быть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основана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делении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две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более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группы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различное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построение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процесса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выделенных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группах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с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успеваемости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потребностей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интересов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пола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общественных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профессиональных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целей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числе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обеспечивающих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изучение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родного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языка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организациях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которых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наряду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с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русским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языком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изучается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родной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язык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государственный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язык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республик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Российской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Федерации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иностранный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язык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а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также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углубленное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изучение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отдельных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предметных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областей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или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предметов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(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далее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—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дифференциация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обучения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)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19.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Реализация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образования,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числе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адаптированной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осуществляется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как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самостоятельно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так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посредством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сетевой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формы</a:t>
                      </a:r>
                      <a:r>
                        <a:rPr lang="en-US" sz="1200" u="sng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  <a:hlinkClick r:id="rId4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реализации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образования,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числе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адаптированной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вправе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применять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: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различные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технологии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числе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электронное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обучение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дистанционные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технологии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;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модульный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принцип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представления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содержания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указанной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построения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планов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использования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соответствующих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технологий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Электронное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обучение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дистанционные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технологии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применяемые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обучении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с ОВЗ,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должны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предусматривать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возможность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приема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передачи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информации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доступных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для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них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формах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20.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деятельности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программам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может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быть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основана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делении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две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более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группы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различном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построении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процесса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выделенных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группах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с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успеваемости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потребностей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интересов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пола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общественных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профессиональных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целей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числе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обеспечивающих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изучение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родного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языка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организациях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которых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наряду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с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русским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языком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изучается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родной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язык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государственный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язык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республик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Российской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Федерации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иностранный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язык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а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также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углубленное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изучение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отдельных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предметных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областей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или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предметов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(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далее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—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дифференциация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обучения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)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15878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25.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Основная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образовательная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начального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содержит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обязательную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формируемую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участниками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отношений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Обязательная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начального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составляет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80%, а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формируемая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участниками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отношений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- 20%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объема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начального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образования.</a:t>
                      </a:r>
                      <a:endParaRPr sz="12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26. 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Основная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образовательная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содержит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обязательную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формируемую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участниками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отношений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представленных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всех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трех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разделах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целевом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содержательном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организационном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Обязательная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составляет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70%, а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формируемая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участниками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отношений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- 30%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объема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образования.</a:t>
                      </a:r>
                      <a:endParaRPr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11" name="Google Shape;511;p57" descr="C:\Users\akylo\Downloads\фкрц аббр цвет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7"/>
          <p:cNvSpPr/>
          <p:nvPr/>
        </p:nvSpPr>
        <p:spPr>
          <a:xfrm>
            <a:off x="216148" y="170036"/>
            <a:ext cx="10614411" cy="33114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Организация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работы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общеобразовательных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организаций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с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несовершеннолетними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иностранными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гражданами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450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8"/>
          <p:cNvSpPr txBox="1">
            <a:spLocks noGrp="1"/>
          </p:cNvSpPr>
          <p:nvPr>
            <p:ph type="title"/>
          </p:nvPr>
        </p:nvSpPr>
        <p:spPr>
          <a:xfrm>
            <a:off x="3430059" y="354833"/>
            <a:ext cx="7461461" cy="115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98018"/>
              <a:buFont typeface="Calibri"/>
              <a:buNone/>
            </a:pPr>
            <a:r>
              <a:rPr lang="en-US" b="1">
                <a:solidFill>
                  <a:srgbClr val="008000"/>
                </a:solidFill>
              </a:rPr>
              <a:t/>
            </a:r>
            <a:br>
              <a:rPr lang="en-US" b="1">
                <a:solidFill>
                  <a:srgbClr val="008000"/>
                </a:solidFill>
              </a:rPr>
            </a:br>
            <a:r>
              <a:rPr lang="en-US" b="1">
                <a:solidFill>
                  <a:srgbClr val="008000"/>
                </a:solidFill>
              </a:rPr>
              <a:t/>
            </a:r>
            <a:br>
              <a:rPr lang="en-US" b="1">
                <a:solidFill>
                  <a:srgbClr val="008000"/>
                </a:solidFill>
              </a:rPr>
            </a:br>
            <a:endParaRPr/>
          </a:p>
        </p:txBody>
      </p:sp>
      <p:graphicFrame>
        <p:nvGraphicFramePr>
          <p:cNvPr id="518" name="Google Shape;518;p58"/>
          <p:cNvGraphicFramePr/>
          <p:nvPr>
            <p:extLst>
              <p:ext uri="{D42A27DB-BD31-4B8C-83A1-F6EECF244321}">
                <p14:modId xmlns:p14="http://schemas.microsoft.com/office/powerpoint/2010/main" val="1101565859"/>
              </p:ext>
            </p:extLst>
          </p:nvPr>
        </p:nvGraphicFramePr>
        <p:xfrm>
          <a:off x="0" y="832097"/>
          <a:ext cx="13004800" cy="654329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50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0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1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Начальное</a:t>
                      </a:r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общее</a:t>
                      </a:r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образование</a:t>
                      </a:r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Основное общее образование</a:t>
                      </a: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8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ПРИКАЗ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31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мая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 2021г. N 286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 УТВЕРЖДЕНИИ И ВВЕДЕНИИ В ДЕЙСТВИЕ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ФЕДЕРАЛЬНОГО ГОСУДАРСТВЕННОГО ОБРАЗОВАТЕЛЬНОГО СТАНДАРТА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НАЧАЛЬНОГО ОБЩЕГО ОБРАЗОВАНИЯ</a:t>
                      </a:r>
                      <a:endParaRPr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ПРИКАЗ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31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мая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2021  г.№ 287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 УТВЕРЖДЕНИИ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ФЕДЕРАЛЬНОГО ГОСУДАРСТВЕННОГО ОБРАЗОВАТЕЛЬНОГО СТАНДАРТА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ОСНОВНОГО ОБЩЕГО ОБРАЗОВАНИЯ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7597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32.1.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целях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обеспечения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индивидуальных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потребностей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плана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формируемая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участниками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отношений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из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перечня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предлагаемого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включает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предметы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курсы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(в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числе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внеурочной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деятельности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),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модули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выбору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родителей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(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законных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представителей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)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несовершеннолетних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числе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предусматривающие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углубленное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изучение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предметов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с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целью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удовлетворения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различных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интересов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потребностей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физическом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развитии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совершенствовании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а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также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учитывающие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этнокультурные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интересы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Количество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занятий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за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4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года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может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составлять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менее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2954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более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3190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33.1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целях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обеспечения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индивидуальных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потребностей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плана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формируемая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участниками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отношений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из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перечня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предлагаемого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включает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предметы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курсы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(в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числе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внеурочной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деятельности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),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модули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выбору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родителей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(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законных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представителей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)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несовершеннолетних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числе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предусматривающие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углубленное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изучение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предметов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с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целью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удовлетворения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различных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интересов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потребностей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в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физическом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развитии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совершенствовании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а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также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учитывающие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этнокультурные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интересы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особые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потребности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с ОВЗ.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Количество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учебных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занятий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за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5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лет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может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составлять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менее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5058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более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5549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часов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151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32.2.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План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внеурочной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деятельности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определяет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формы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объем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внеурочной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деятельности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для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освоении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ими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начального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 (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1320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академических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за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четыре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года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обучения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) с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потребностей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интересов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запросов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родителей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(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законных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представителей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)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несовершеннолетних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возможностей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3429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3429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150" marR="731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33.2.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План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внеурочной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деятельности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определяет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формы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объем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внеурочной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деятельности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для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освоении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ими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программы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основного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общего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образования (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до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1750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академических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часов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за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пять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лет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обучения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) с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учетом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образовательных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потребностей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и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интересов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запросов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родителей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(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законных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представителей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)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несовершеннолетних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обучающихся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возможностей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Организации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150" marR="7315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19" name="Google Shape;519;p58" descr="C:\Users\akylo\Downloads\фкрц аббр цвет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8"/>
          <p:cNvPicPr preferRelativeResize="0"/>
          <p:nvPr/>
        </p:nvPicPr>
        <p:blipFill rotWithShape="1">
          <a:blip r:embed="rId4">
            <a:alphaModFix/>
          </a:blip>
          <a:srcRect l="32975" t="37460" r="32795" b="16255"/>
          <a:stretch/>
        </p:blipFill>
        <p:spPr>
          <a:xfrm>
            <a:off x="4063294" y="3424627"/>
            <a:ext cx="2439106" cy="261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8"/>
          <p:cNvPicPr preferRelativeResize="0"/>
          <p:nvPr/>
        </p:nvPicPr>
        <p:blipFill rotWithShape="1">
          <a:blip r:embed="rId5">
            <a:alphaModFix/>
          </a:blip>
          <a:srcRect l="23990" t="21373" r="24008" b="7797"/>
          <a:stretch/>
        </p:blipFill>
        <p:spPr>
          <a:xfrm>
            <a:off x="10503243" y="3448629"/>
            <a:ext cx="2439106" cy="2595428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8"/>
          <p:cNvSpPr/>
          <p:nvPr/>
        </p:nvSpPr>
        <p:spPr>
          <a:xfrm>
            <a:off x="216148" y="170036"/>
            <a:ext cx="10949691" cy="33114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Органимзация</a:t>
            </a: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работы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общеобразовательных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организаций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с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несовершеннолетними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иностранными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гражданами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9621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2"/>
          <p:cNvSpPr txBox="1">
            <a:spLocks noGrp="1"/>
          </p:cNvSpPr>
          <p:nvPr>
            <p:ph type="title"/>
          </p:nvPr>
        </p:nvSpPr>
        <p:spPr>
          <a:xfrm>
            <a:off x="3577697" y="498462"/>
            <a:ext cx="5294840" cy="357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5F97"/>
              </a:buClr>
              <a:buSzPts val="2400"/>
              <a:buFont typeface="Times New Roman"/>
              <a:buNone/>
            </a:pPr>
            <a:r>
              <a:rPr lang="en-US" sz="2400" b="1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Индивидуальный</a:t>
            </a:r>
            <a:r>
              <a:rPr lang="en-US" sz="2400" b="1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учебный</a:t>
            </a:r>
            <a:r>
              <a:rPr lang="en-US" sz="2400" b="1" dirty="0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162E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</a:t>
            </a:r>
            <a:endParaRPr sz="2400" dirty="0">
              <a:solidFill>
                <a:srgbClr val="162E7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5" name="Google Shape;805;p22"/>
          <p:cNvSpPr txBox="1">
            <a:spLocks noGrp="1"/>
          </p:cNvSpPr>
          <p:nvPr>
            <p:ph type="body" idx="1"/>
          </p:nvPr>
        </p:nvSpPr>
        <p:spPr>
          <a:xfrm>
            <a:off x="551145" y="1037285"/>
            <a:ext cx="12167407" cy="3433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6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Федеральн</a:t>
            </a:r>
            <a:r>
              <a:rPr lang="ru-RU" sz="16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ый</a:t>
            </a:r>
            <a:r>
              <a:rPr lang="en-US" sz="1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закон</a:t>
            </a:r>
            <a:r>
              <a:rPr lang="en-US" sz="1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от</a:t>
            </a:r>
            <a:r>
              <a:rPr lang="en-US" sz="1600" b="1" dirty="0">
                <a:latin typeface="Times New Roman"/>
                <a:ea typeface="Times New Roman"/>
                <a:cs typeface="Times New Roman"/>
                <a:sym typeface="Times New Roman"/>
              </a:rPr>
              <a:t> 29.12.2012 N 273-ФЗ «Об </a:t>
            </a:r>
            <a:r>
              <a:rPr lang="en-US" sz="1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образовании</a:t>
            </a:r>
            <a:r>
              <a:rPr lang="en-US" sz="1600" b="1" dirty="0"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Российской</a:t>
            </a:r>
            <a:r>
              <a:rPr lang="en-US" sz="16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Федерации</a:t>
            </a:r>
            <a:r>
              <a:rPr lang="en-US" sz="1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1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-RU" sz="1600" b="1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часть 23 статья 2 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1600" dirty="0"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r>
              <a:rPr lang="en-US" sz="1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ндивидуальный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учебный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план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учебный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план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обеспечивающий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освоение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образовательной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программы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основе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индивидуализации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ее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содержания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учетом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особенностей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образовательных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потребностей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конкретного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обучающегося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Также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настоящим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законом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установлено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что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обучающемуся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предоставлено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право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обучение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индивидуальному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учебному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плану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, в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том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числе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ускоренное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обучение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, в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пределах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осваиваемой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образовательной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программы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порядке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установленном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локальными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нормативными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актами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образовательной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организации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lang="ru-RU" sz="16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пункт 3 статьи 34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ФЗ от 29.12.2012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«Обучение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индивидуальному учебному плану, в том числе ускоренное обучение,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пределах осваиваемой образовательной программы в порядке, установленном локальными нормативными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актами»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6088" indent="-263525" algn="just">
              <a:spcBef>
                <a:spcPts val="0"/>
              </a:spcBef>
              <a:buSzPts val="1600"/>
            </a:pP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статья 58 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Закона «Об образовании в РФ» регулирует промежуточную аттестацию обучающихся в процессе освоения образовательной программы. В соответствии с этой статьей, промежуточная аттестация проводится в формах, определенных учебным планом, и в порядке, установленном образовательной организацией </a:t>
            </a:r>
            <a:endParaRPr lang="ru-RU" sz="16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endParaRPr lang="ru-RU" sz="16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6" name="Google Shape;806;p22" descr="C:\Users\akylo\Downloads\фкрц аббр цвет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22796" y="170036"/>
            <a:ext cx="1092682" cy="47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0624" y="4005502"/>
            <a:ext cx="4672618" cy="2604923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22"/>
          <p:cNvSpPr/>
          <p:nvPr/>
        </p:nvSpPr>
        <p:spPr>
          <a:xfrm>
            <a:off x="6051450" y="6283967"/>
            <a:ext cx="2837681" cy="504120"/>
          </a:xfrm>
          <a:prstGeom prst="roundRect">
            <a:avLst>
              <a:gd name="adj" fmla="val 16667"/>
            </a:avLst>
          </a:prstGeom>
          <a:solidFill>
            <a:srgbClr val="0057A4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https://273-фз.рф/</a:t>
            </a:r>
            <a:endParaRPr sz="2400" b="1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09" name="Google Shape;809;p22"/>
          <p:cNvCxnSpPr/>
          <p:nvPr/>
        </p:nvCxnSpPr>
        <p:spPr>
          <a:xfrm rot="10800000" flipH="1">
            <a:off x="216149" y="922940"/>
            <a:ext cx="12599329" cy="42375"/>
          </a:xfrm>
          <a:prstGeom prst="straightConnector1">
            <a:avLst/>
          </a:prstGeom>
          <a:noFill/>
          <a:ln w="19050" cap="flat" cmpd="sng">
            <a:solidFill>
              <a:srgbClr val="00005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0" name="Google Shape;810;p22"/>
          <p:cNvSpPr/>
          <p:nvPr/>
        </p:nvSpPr>
        <p:spPr>
          <a:xfrm>
            <a:off x="216148" y="170036"/>
            <a:ext cx="11122411" cy="33114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Организация</a:t>
            </a:r>
            <a:r>
              <a:rPr lang="en-US" sz="1300" b="1" i="0" u="none" strike="noStrike" cap="none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работы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общеобразовательных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организаций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с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несовершеннолетними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иностранными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3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гражданами</a:t>
            </a:r>
            <a:endParaRPr sz="1300" b="1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11" name="Google Shape;811;p22"/>
          <p:cNvSpPr/>
          <p:nvPr/>
        </p:nvSpPr>
        <p:spPr>
          <a:xfrm>
            <a:off x="664856" y="4454865"/>
            <a:ext cx="6147042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Локальный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общеобразовательной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организации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может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быть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организован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учащихся</a:t>
            </a:r>
            <a:endParaRPr sz="16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устойчивой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дезадаптацией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школе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неспособностью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усвоению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образовательных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условиях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большого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детского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коллектива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а </a:t>
            </a:r>
            <a:r>
              <a:rPr lang="en-US" sz="1600" b="0" i="0" u="none" strike="noStrike" cap="none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положением</a:t>
            </a:r>
            <a:r>
              <a:rPr lang="en-US" sz="16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семье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высокой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степенью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успешнотакжести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освоении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ограниченными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возможностями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здоровья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иным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основаниям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2" name="Google Shape;812;p22"/>
          <p:cNvPicPr preferRelativeResize="0"/>
          <p:nvPr/>
        </p:nvPicPr>
        <p:blipFill rotWithShape="1">
          <a:blip r:embed="rId5">
            <a:alphaModFix/>
          </a:blip>
          <a:srcRect b="62361"/>
          <a:stretch/>
        </p:blipFill>
        <p:spPr>
          <a:xfrm>
            <a:off x="216148" y="6538264"/>
            <a:ext cx="13004800" cy="801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3" name="Google Shape;813;p22"/>
          <p:cNvCxnSpPr/>
          <p:nvPr/>
        </p:nvCxnSpPr>
        <p:spPr>
          <a:xfrm>
            <a:off x="0" y="6908800"/>
            <a:ext cx="6684396" cy="3037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14" name="Google Shape;814;p22"/>
          <p:cNvGrpSpPr/>
          <p:nvPr/>
        </p:nvGrpSpPr>
        <p:grpSpPr>
          <a:xfrm>
            <a:off x="-54" y="6914717"/>
            <a:ext cx="13004475" cy="427609"/>
            <a:chOff x="1625600" y="6914717"/>
            <a:chExt cx="9753600" cy="427609"/>
          </a:xfrm>
        </p:grpSpPr>
        <p:cxnSp>
          <p:nvCxnSpPr>
            <p:cNvPr id="815" name="Google Shape;815;p22"/>
            <p:cNvCxnSpPr/>
            <p:nvPr/>
          </p:nvCxnSpPr>
          <p:spPr>
            <a:xfrm rot="10800000" flipH="1">
              <a:off x="1625600" y="6914717"/>
              <a:ext cx="9753600" cy="11100"/>
            </a:xfrm>
            <a:prstGeom prst="straightConnector1">
              <a:avLst/>
            </a:prstGeom>
            <a:noFill/>
            <a:ln w="2857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816" name="Google Shape;816;p22"/>
            <p:cNvPicPr preferRelativeResize="0"/>
            <p:nvPr/>
          </p:nvPicPr>
          <p:blipFill rotWithShape="1">
            <a:blip r:embed="rId6">
              <a:alphaModFix/>
            </a:blip>
            <a:srcRect b="81149"/>
            <a:stretch/>
          </p:blipFill>
          <p:spPr>
            <a:xfrm>
              <a:off x="1625600" y="7007551"/>
              <a:ext cx="9753600" cy="334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7" name="Google Shape;817;p22"/>
          <p:cNvPicPr preferRelativeResize="0"/>
          <p:nvPr/>
        </p:nvPicPr>
        <p:blipFill rotWithShape="1">
          <a:blip r:embed="rId7">
            <a:alphaModFix/>
          </a:blip>
          <a:srcRect l="8883" t="1839" r="31009" b="42911"/>
          <a:stretch/>
        </p:blipFill>
        <p:spPr>
          <a:xfrm>
            <a:off x="0" y="6610425"/>
            <a:ext cx="3777402" cy="7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2973</Words>
  <Application>Microsoft Office PowerPoint</Application>
  <PresentationFormat>Произвольный</PresentationFormat>
  <Paragraphs>426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Calibri</vt:lpstr>
      <vt:lpstr>Georgia</vt:lpstr>
      <vt:lpstr>Times New Roman</vt:lpstr>
      <vt:lpstr>Office Theme</vt:lpstr>
      <vt:lpstr>4_Office Theme</vt:lpstr>
      <vt:lpstr>3_Тема Office</vt:lpstr>
      <vt:lpstr>2_Office Theme</vt:lpstr>
      <vt:lpstr>8_Office Theme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Индивидуальный учебный план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Тарулина Наталья Владимировна</dc:creator>
  <cp:lastModifiedBy>Учетная запись Майкрософт</cp:lastModifiedBy>
  <cp:revision>42</cp:revision>
  <dcterms:created xsi:type="dcterms:W3CDTF">2006-08-16T00:00:00Z</dcterms:created>
  <dcterms:modified xsi:type="dcterms:W3CDTF">2024-04-07T18:40:12Z</dcterms:modified>
</cp:coreProperties>
</file>